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43"/>
  </p:notesMasterIdLst>
  <p:sldIdLst>
    <p:sldId id="339" r:id="rId2"/>
    <p:sldId id="325" r:id="rId3"/>
    <p:sldId id="368" r:id="rId4"/>
    <p:sldId id="321" r:id="rId5"/>
    <p:sldId id="323" r:id="rId6"/>
    <p:sldId id="367" r:id="rId7"/>
    <p:sldId id="298" r:id="rId8"/>
    <p:sldId id="366" r:id="rId9"/>
    <p:sldId id="327" r:id="rId10"/>
    <p:sldId id="326" r:id="rId11"/>
    <p:sldId id="324" r:id="rId12"/>
    <p:sldId id="328" r:id="rId13"/>
    <p:sldId id="329" r:id="rId14"/>
    <p:sldId id="331" r:id="rId15"/>
    <p:sldId id="332" r:id="rId16"/>
    <p:sldId id="335" r:id="rId17"/>
    <p:sldId id="334" r:id="rId18"/>
    <p:sldId id="336" r:id="rId19"/>
    <p:sldId id="340" r:id="rId20"/>
    <p:sldId id="341" r:id="rId21"/>
    <p:sldId id="342" r:id="rId22"/>
    <p:sldId id="343" r:id="rId23"/>
    <p:sldId id="344" r:id="rId24"/>
    <p:sldId id="345" r:id="rId25"/>
    <p:sldId id="348" r:id="rId26"/>
    <p:sldId id="347" r:id="rId27"/>
    <p:sldId id="349" r:id="rId28"/>
    <p:sldId id="350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3" r:id="rId40"/>
    <p:sldId id="364" r:id="rId41"/>
    <p:sldId id="365" r:id="rId4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879"/>
    <a:srgbClr val="004242"/>
    <a:srgbClr val="007879"/>
    <a:srgbClr val="407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1667"/>
  </p:normalViewPr>
  <p:slideViewPr>
    <p:cSldViewPr snapToGrid="0" snapToObjects="1">
      <p:cViewPr varScale="1">
        <p:scale>
          <a:sx n="61" d="100"/>
          <a:sy n="61" d="100"/>
        </p:scale>
        <p:origin x="860" y="44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FBCD5B-3EAB-0644-B3AE-C5A33793B99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A148D2-BF96-EB4C-A432-27E0C22B9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ca.no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tjugum.info/" TargetMode="External"/><Relationship Id="rId4" Type="http://schemas.openxmlformats.org/officeDocument/2006/relationships/hyperlink" Target="http://www.cmc.tips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noske</a:t>
            </a:r>
            <a:r>
              <a:rPr lang="en-US" dirty="0"/>
              <a:t> </a:t>
            </a:r>
            <a:r>
              <a:rPr lang="en-US" dirty="0" err="1"/>
              <a:t>selskaper</a:t>
            </a:r>
            <a:r>
              <a:rPr lang="en-US" dirty="0"/>
              <a:t> </a:t>
            </a:r>
            <a:r>
              <a:rPr lang="en-US" dirty="0" err="1"/>
              <a:t>invester</a:t>
            </a:r>
            <a:r>
              <a:rPr lang="en-US" dirty="0"/>
              <a:t> I  land me </a:t>
            </a:r>
            <a:r>
              <a:rPr lang="en-US" dirty="0" err="1"/>
              <a:t>lempliger</a:t>
            </a:r>
            <a:r>
              <a:rPr lang="en-US" dirty="0"/>
              <a:t> </a:t>
            </a:r>
            <a:r>
              <a:rPr lang="en-US" dirty="0" err="1"/>
              <a:t>klima-krav</a:t>
            </a:r>
            <a:r>
              <a:rPr lang="en-US" dirty="0"/>
              <a:t> </a:t>
            </a:r>
            <a:r>
              <a:rPr lang="en-US" dirty="0" err="1"/>
              <a:t>jfr</a:t>
            </a:r>
            <a:r>
              <a:rPr lang="en-US" dirty="0"/>
              <a:t> </a:t>
            </a:r>
            <a:r>
              <a:rPr lang="en-US" dirty="0" err="1"/>
              <a:t>Nordfond</a:t>
            </a:r>
            <a:r>
              <a:rPr lang="en-US" dirty="0"/>
              <a:t> , Scatex.com </a:t>
            </a:r>
            <a:r>
              <a:rPr lang="en-US" dirty="0" err="1"/>
              <a:t>etc</a:t>
            </a:r>
            <a:endParaRPr lang="en-US" dirty="0"/>
          </a:p>
          <a:p>
            <a:pPr algn="ctr"/>
            <a:r>
              <a:rPr lang="en-GB" sz="1300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always , ahead of all </a:t>
            </a:r>
            <a:endParaRPr lang="en-US" sz="1300" b="1" dirty="0">
              <a:solidFill>
                <a:schemeClr val="bg1"/>
              </a:solidFill>
              <a:latin typeface="Bergen Sans" pitchFamily="2" charset="0"/>
            </a:endParaRPr>
          </a:p>
          <a:p>
            <a:pPr algn="ctr"/>
            <a:endParaRPr lang="en-US" sz="4200" b="1" dirty="0">
              <a:solidFill>
                <a:schemeClr val="accent4">
                  <a:lumMod val="40000"/>
                  <a:lumOff val="60000"/>
                </a:schemeClr>
              </a:solidFill>
              <a:latin typeface="Bergen Sans" pitchFamily="2" charset="0"/>
            </a:endParaRP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Bergen Sans" pitchFamily="2" charset="0"/>
              </a:rPr>
              <a:t>Crazy, but Right for All in time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Berg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www.cmca.no</a:t>
            </a:r>
            <a:endParaRPr lang="en-US" sz="1300" b="1" dirty="0">
              <a:solidFill>
                <a:schemeClr val="bg1"/>
              </a:solidFill>
              <a:latin typeface="Bergen Sans" pitchFamily="2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Berg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www.cmc.tips</a:t>
            </a:r>
            <a:endParaRPr lang="en-US" sz="1300" b="1" dirty="0">
              <a:solidFill>
                <a:schemeClr val="bg1"/>
              </a:solidFill>
              <a:latin typeface="Bergen Sans" pitchFamily="2" charset="0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Berg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www.Tjugum.info</a:t>
            </a:r>
            <a:endParaRPr lang="en-US" sz="1300" b="1" dirty="0">
              <a:solidFill>
                <a:schemeClr val="bg1"/>
              </a:solidFill>
              <a:latin typeface="Bergen Sans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75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/publication/350823893_CO2_EMISSION_ASSESSMENT_FOR_RICE_HUSK_ASH_IN_CONCRETE_ON_ENVIRONMENTAL_APPROACH</a:t>
            </a:r>
          </a:p>
          <a:p>
            <a:r>
              <a:rPr lang="en-US" dirty="0"/>
              <a:t>https://</a:t>
            </a:r>
            <a:r>
              <a:rPr lang="en-US" dirty="0" err="1"/>
              <a:t>sciendo.com</a:t>
            </a:r>
            <a:r>
              <a:rPr lang="en-US" dirty="0"/>
              <a:t>/pdf/10.2478/ncr-2018-0014#:~:text=RHA%20is%20a%20cheap%20waste,higher%20value%20for%20alternative%20use.&amp;text=RHA%20requires%20less%20energy%20than,materials%20reduces%20the%20carbon%20footprint.&amp;text=Optimizing%20RHA%20as%20a%20SCM,disposal%20of%20wastes%20onto%20land.</a:t>
            </a:r>
          </a:p>
          <a:p>
            <a:endParaRPr lang="en-US" dirty="0"/>
          </a:p>
          <a:p>
            <a:r>
              <a:rPr lang="en-US" dirty="0"/>
              <a:t>2 MMT rice husk - https://</a:t>
            </a:r>
            <a:r>
              <a:rPr lang="en-US" dirty="0" err="1"/>
              <a:t>www.philstar.com</a:t>
            </a:r>
            <a:r>
              <a:rPr lang="en-US" dirty="0"/>
              <a:t>/business/agriculture/2016/11/27/1645845/government-promotes-rice-husk-alternative-energy-source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70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6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Overall valorization of rice husk char obtained by flash pyrolysis in a conical spouted bed reactor (CSBR) has been studied in a two-step process</a:t>
            </a:r>
          </a:p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Silica has been recovered in a first step and the remaining carbon material has been subjected to steam activation</a:t>
            </a:r>
          </a:p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Char samples used in this study have been obtained by continuous flash pyrolysis in a conical spouted bed reactor at 500 °C. </a:t>
            </a:r>
          </a:p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Extraction with Na2CO3 allows recovering 88% of the silica contained in the rice husk char.</a:t>
            </a:r>
          </a:p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Activation of the silica-free rice husk char has been carried out in a fixed bed reactor at 800 °C using steam as activating agent.</a:t>
            </a:r>
          </a:p>
          <a:p>
            <a:pPr marL="196355" indent="-196355">
              <a:buFont typeface="Arial" panose="020B0604020202020204" pitchFamily="34" charset="0"/>
              <a:buChar char="•"/>
            </a:pPr>
            <a:r>
              <a:rPr lang="en-PH" dirty="0"/>
              <a:t>The porous structure of the activated carbons produced includes a combination of micropores and mesopores, with a BET surface area of up to 1365 m</a:t>
            </a:r>
            <a:r>
              <a:rPr lang="en-PH" baseline="30000" dirty="0"/>
              <a:t>2</a:t>
            </a:r>
            <a:r>
              <a:rPr lang="en-PH" dirty="0"/>
              <a:t> g</a:t>
            </a:r>
            <a:r>
              <a:rPr lang="en-PH" baseline="30000" dirty="0"/>
              <a:t>−1</a:t>
            </a:r>
            <a:r>
              <a:rPr lang="en-PH" dirty="0"/>
              <a:t> at the end of 15 min.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B7621-3E91-4850-9369-22678AC9676F}" type="slidenum">
              <a:rPr lang="en-PH" smtClean="0"/>
              <a:t>15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4093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B7621-3E91-4850-9369-22678AC9676F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832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50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300" dirty="0"/>
              <a:t>'image: </a:t>
            </a:r>
            <a:r>
              <a:rPr lang="en-PH" sz="1300" dirty="0" err="1"/>
              <a:t>Flaticon.com</a:t>
            </a:r>
            <a:r>
              <a:rPr lang="en-PH" sz="1300" dirty="0"/>
              <a:t>'. This cover has been designed using images from </a:t>
            </a:r>
            <a:r>
              <a:rPr lang="en-PH" sz="1300" dirty="0" err="1"/>
              <a:t>Flaticon.com</a:t>
            </a:r>
            <a:r>
              <a:rPr lang="en-PH" sz="1300" dirty="0"/>
              <a:t>; designer: </a:t>
            </a:r>
            <a:r>
              <a:rPr lang="en-PH" sz="1300" dirty="0" err="1"/>
              <a:t>Eucalyp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66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52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7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300" dirty="0"/>
              <a:t>'image: </a:t>
            </a:r>
            <a:r>
              <a:rPr lang="en-PH" sz="1300" dirty="0" err="1"/>
              <a:t>Flaticon.com</a:t>
            </a:r>
            <a:r>
              <a:rPr lang="en-PH" sz="1300" dirty="0"/>
              <a:t>'. This cover has been designed using images from </a:t>
            </a:r>
            <a:r>
              <a:rPr lang="en-PH" sz="1300" dirty="0" err="1"/>
              <a:t>Flaticon.com</a:t>
            </a:r>
            <a:r>
              <a:rPr lang="en-PH" sz="1300" dirty="0"/>
              <a:t>; designer: </a:t>
            </a:r>
            <a:r>
              <a:rPr lang="en-PH" sz="1300" dirty="0" err="1"/>
              <a:t>Eucalyp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www.tjugum.info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www.tjugum.info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7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6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Chatham House (2018), https://</a:t>
            </a:r>
            <a:r>
              <a:rPr lang="en-US" dirty="0" err="1"/>
              <a:t>www.chathamhouse.org</a:t>
            </a:r>
            <a:r>
              <a:rPr lang="en-US" dirty="0"/>
              <a:t>/2018/06/making-concrete-change-innovation-low-carbon-cement-and-concrete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4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7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www.weforum.org</a:t>
            </a:r>
            <a:r>
              <a:rPr lang="en-US" dirty="0"/>
              <a:t>/agenda/2021/05/eco-wakening-consumers-driving-sustainability/</a:t>
            </a:r>
          </a:p>
          <a:p>
            <a:r>
              <a:rPr lang="en-US" dirty="0"/>
              <a:t>https://</a:t>
            </a:r>
            <a:r>
              <a:rPr lang="en-US" dirty="0" err="1"/>
              <a:t>brands.dentsu.com</a:t>
            </a:r>
            <a:r>
              <a:rPr lang="en-US" dirty="0"/>
              <a:t>/consumer-vision-2030/start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148D2-BF96-EB4C-A432-27E0C22B9E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2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1670-AFD1-4095-58CF-104549FC1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32E5A-8A29-0A1F-F9EC-7B19724A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5F798-8B4A-DDD6-99D4-69B7DDE5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AC2A5-04EA-0DCC-FC09-82F4C981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1A9E6-D542-B3F2-357B-903E9D84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3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3AAF-70EF-764E-14BA-2F6DD6F5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170D1-357F-6BDB-BCA8-7F523E44B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62504-F77D-8274-18AC-C3DF6938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40BC-799B-C903-C98E-F5319825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7F51F-451F-B79C-D49A-7EFD2B3B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8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B5C1C-24B2-A69D-F7FC-61E3ED591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D9F70-A37B-4B8D-9419-AF8B7758F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8D09-F5D8-ABC0-9ACD-AE14DA57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D10A8-C90B-B63F-9FDF-655BFF4D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1B1F-4BF5-FDCA-3C88-3E81D03C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9222-548E-99BB-CBED-BF04B8CA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E317-37D7-69CF-DED7-847EC7D08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7E218-CA2B-B1A3-9EF4-F78E54B5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85237-EC25-1D5E-6BF1-8839ED27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D0BE0-3E38-6DC5-09F6-F24FCD2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5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9DA4-CE75-71F1-7C34-1B2C2115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1FF9-375F-8F5E-16D6-656EA2D14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17609-4D67-5181-9003-2A5C28D4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A737-6EF9-C31E-B5DD-E461E6C0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714ED-1C78-C3D4-99F8-BF9654EE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2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02E-9EDA-C9ED-5B4C-F9656751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DC15-30DF-01BB-35BF-7CEC4A374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72263-2E70-DDDD-6FA0-EE6D1075F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3BCA3-7B99-76BE-B290-D6DA6C38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F3006-6B46-F3C1-12FA-7020AEA1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8D32A-835A-49AC-DAE9-2EEBC221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D74-BB98-8C7F-AB79-AEC8F9FC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41058-D790-62A9-175B-7ADDD951F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12217-DBBE-4BC1-D6CA-017F84E2F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49BEE-8FE3-F731-FC71-0537E5190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A15F7-31B6-8D68-44F9-66CB8DFDD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94973-0B1F-71CB-A458-E3938671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14E0A-C0AB-36A3-82D4-B2D0DFF2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4E447-F245-CE38-CFDA-BD493F7A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6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C845-00F6-F0C6-AE43-30F7C6F3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541C0-F535-52C0-6DAD-7D0A9372D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EE10D-FAAF-9C63-7CBE-E13F9F7B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63A53-C54D-07D5-E27C-07A0A68B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5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1B28F-013C-71A7-019F-BACA71A4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2FDFC-E782-F8D7-9473-6966E206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CE341-3E50-2390-3384-72D4ED89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07FB-7126-64E4-9A39-D2D831A3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462E-C117-3BA0-28CF-F27375AC5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56B09-AD88-BFA1-EB25-84DDFE6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0BF62-5E36-A544-4194-5E9C1E3D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A9C2-4130-203D-5A51-125A329C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36077-ECC1-0C7F-BA0D-958F5A07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9ED3-B472-2171-9E43-85716C05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06EC6-1D99-BC24-F8B2-B87CD8410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0E9D0-F864-8DF0-E4C7-4FCDE2360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51FE3-6C44-801B-7F69-B0DDA285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9CEB6-B93D-E916-0BDA-FE11DA1A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86B71-05A1-1829-97E8-0BCCD9C5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7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2DE2B-201B-B5E5-B2D4-C98B4972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70934-AFE8-27BA-B049-250F5FC94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74812-36C4-9EEC-A42F-95B58E421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43D7-89D6-0D41-86D8-9408D00FE95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35206-F101-BF2D-6026-43C275945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9EE29-0F46-F9AF-ADA8-30499EAD9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8F841-5554-E244-B9A4-079A4DBC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ca.n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tjugum.info/" TargetMode="External"/><Relationship Id="rId4" Type="http://schemas.openxmlformats.org/officeDocument/2006/relationships/hyperlink" Target="http://www.cmc.tip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3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arald.justnes@sintef.n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www.sintef.no/byggfors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925A1.76E43550" TargetMode="External"/><Relationship Id="rId13" Type="http://schemas.openxmlformats.org/officeDocument/2006/relationships/image" Target="../media/image3.jp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3.png@01D925A1.76E43550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cid:image005.png@01D925A1.76E43550" TargetMode="External"/><Relationship Id="rId4" Type="http://schemas.openxmlformats.org/officeDocument/2006/relationships/image" Target="cid:image002.png@01D925A1.76E43550" TargetMode="External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met.com/" TargetMode="External"/><Relationship Id="rId2" Type="http://schemas.openxmlformats.org/officeDocument/2006/relationships/hyperlink" Target="mailto:tom.melbye@normet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olliesolution.no/" TargetMode="External"/><Relationship Id="rId2" Type="http://schemas.openxmlformats.org/officeDocument/2006/relationships/hyperlink" Target="mailto:masolli@online.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roberto-caballero-0a3b4b14" TargetMode="External"/><Relationship Id="rId2" Type="http://schemas.openxmlformats.org/officeDocument/2006/relationships/hyperlink" Target="mailto:rbrtcaballero@yahoo.co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7B9864-6C5A-1246-AA44-62154845CA76}"/>
              </a:ext>
            </a:extLst>
          </p:cNvPr>
          <p:cNvSpPr txBox="1">
            <a:spLocks/>
          </p:cNvSpPr>
          <p:nvPr/>
        </p:nvSpPr>
        <p:spPr>
          <a:xfrm>
            <a:off x="1534319" y="3565708"/>
            <a:ext cx="9140293" cy="1998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Crazy, but Right for All in Time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www.cmca.no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www.cmc.tips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www.Tjugum.info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478A00-08B9-2A41-974A-3740DB6B74C7}"/>
              </a:ext>
            </a:extLst>
          </p:cNvPr>
          <p:cNvSpPr txBox="1">
            <a:spLocks/>
          </p:cNvSpPr>
          <p:nvPr/>
        </p:nvSpPr>
        <p:spPr>
          <a:xfrm>
            <a:off x="1534319" y="178676"/>
            <a:ext cx="9140293" cy="2339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6000" b="1" dirty="0">
                <a:solidFill>
                  <a:srgbClr val="002060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CMC Partners 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40A06D-FDEA-3F76-B1E8-B77682CD2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67" y="1681655"/>
            <a:ext cx="11508826" cy="5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2673DF30-75C5-0C48-8BA0-192BA37B9D3C}"/>
              </a:ext>
            </a:extLst>
          </p:cNvPr>
          <p:cNvPicPr/>
          <p:nvPr/>
        </p:nvPicPr>
        <p:blipFill rotWithShape="1">
          <a:blip r:embed="rId3"/>
          <a:srcRect l="12070" t="11361"/>
          <a:stretch/>
        </p:blipFill>
        <p:spPr bwMode="auto">
          <a:xfrm>
            <a:off x="4165600" y="1074050"/>
            <a:ext cx="8026400" cy="5783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4185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need for SUSTAINABILITY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DE0D6-8740-4F40-9E16-F97D2EF635BF}"/>
              </a:ext>
            </a:extLst>
          </p:cNvPr>
          <p:cNvSpPr txBox="1">
            <a:spLocks/>
          </p:cNvSpPr>
          <p:nvPr/>
        </p:nvSpPr>
        <p:spPr>
          <a:xfrm>
            <a:off x="342899" y="1267567"/>
            <a:ext cx="3753852" cy="2278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indent="0" algn="ctr">
              <a:lnSpc>
                <a:spcPct val="150000"/>
              </a:lnSpc>
              <a:buNone/>
            </a:pPr>
            <a:r>
              <a:rPr lang="en-PH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Cement production account for around </a:t>
            </a:r>
            <a:r>
              <a:rPr lang="en-PH" sz="3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8%</a:t>
            </a:r>
            <a:r>
              <a:rPr lang="en-PH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CO</a:t>
            </a:r>
            <a:r>
              <a:rPr lang="en-PH" sz="38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PH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4D7C40-4A6D-264B-92E4-85294A3C9555}"/>
              </a:ext>
            </a:extLst>
          </p:cNvPr>
          <p:cNvSpPr txBox="1">
            <a:spLocks/>
          </p:cNvSpPr>
          <p:nvPr/>
        </p:nvSpPr>
        <p:spPr>
          <a:xfrm>
            <a:off x="5384799" y="4138681"/>
            <a:ext cx="6468534" cy="1040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indent="0" algn="ctr">
              <a:lnSpc>
                <a:spcPct val="150000"/>
              </a:lnSpc>
              <a:buNone/>
            </a:pPr>
            <a:r>
              <a:rPr lang="en-PH" sz="3800" dirty="0">
                <a:latin typeface="Calibri" panose="020F0502020204030204" pitchFamily="34" charset="0"/>
                <a:cs typeface="Calibri" panose="020F0502020204030204" pitchFamily="34" charset="0"/>
              </a:rPr>
              <a:t>Emissions = Climate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0AF92-6308-D145-AF04-D42671D8188D}"/>
              </a:ext>
            </a:extLst>
          </p:cNvPr>
          <p:cNvSpPr txBox="1"/>
          <p:nvPr/>
        </p:nvSpPr>
        <p:spPr>
          <a:xfrm>
            <a:off x="10553410" y="6611779"/>
            <a:ext cx="16385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000" dirty="0"/>
              <a:t>Image source: (UNEP, 2021)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F2BAD6-B99F-9A42-8A79-D7C8C6418B82}"/>
              </a:ext>
            </a:extLst>
          </p:cNvPr>
          <p:cNvSpPr txBox="1">
            <a:spLocks/>
          </p:cNvSpPr>
          <p:nvPr/>
        </p:nvSpPr>
        <p:spPr>
          <a:xfrm>
            <a:off x="746182" y="4138681"/>
            <a:ext cx="3080751" cy="1258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indent="0" algn="ctr">
              <a:lnSpc>
                <a:spcPct val="150000"/>
              </a:lnSpc>
              <a:buNone/>
            </a:pPr>
            <a:r>
              <a:rPr lang="en-PH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material that built the modern world is also destroying it.”</a:t>
            </a:r>
          </a:p>
        </p:txBody>
      </p:sp>
    </p:spTree>
    <p:extLst>
      <p:ext uri="{BB962C8B-B14F-4D97-AF65-F5344CB8AC3E}">
        <p14:creationId xmlns:p14="http://schemas.microsoft.com/office/powerpoint/2010/main" val="4247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597024"/>
            <a:ext cx="11397343" cy="4979622"/>
          </a:xfrm>
        </p:spPr>
        <p:txBody>
          <a:bodyPr>
            <a:normAutofit fontScale="92500" lnSpcReduction="10000"/>
          </a:bodyPr>
          <a:lstStyle/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Required sustainability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is not just about the environment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Securities and Exchange Commission (SEC) will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increasingly require companies to submit Sustainability Reports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Government thrust to address climate change,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encouraging sustainability among companies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public are increasingly expecting companies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to be sustainable and environmentally responsible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4185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need for SUSTAINABILITY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275BD-F68A-A531-969D-43CBA35E9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873" y="863602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597024"/>
            <a:ext cx="11397343" cy="497962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There was a </a:t>
            </a:r>
            <a:r>
              <a:rPr lang="en-PH" dirty="0"/>
              <a:t>71% rise in online searches for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PH" b="1" i="1" u="sng" dirty="0"/>
              <a:t>sustainable goods globally over the past five years</a:t>
            </a:r>
            <a:r>
              <a:rPr lang="en-PH" dirty="0"/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PH" dirty="0"/>
              <a:t>Not just in high-income countries,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PH" b="1" i="1" u="sng" dirty="0"/>
              <a:t>but is also strong in developing and emerging economies</a:t>
            </a:r>
            <a:r>
              <a:rPr lang="en-PH" dirty="0"/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PH" dirty="0"/>
              <a:t>In one survey, 66% of all respondents said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PH" b="1" i="1" u="sng" dirty="0"/>
              <a:t>they consider sustainability when making a purchase</a:t>
            </a:r>
            <a:r>
              <a:rPr lang="en-PH" dirty="0"/>
              <a:t>.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PH" b="1" i="1" u="sng" dirty="0"/>
              <a:t>Customers switch products or services when a company violates their values</a:t>
            </a:r>
            <a:r>
              <a:rPr lang="en-PH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PH" dirty="0" err="1"/>
              <a:t>Dentsu</a:t>
            </a:r>
            <a:r>
              <a:rPr lang="en-PH" dirty="0"/>
              <a:t> Consumer Vision 2021: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GB" b="1" i="1" u="sng" dirty="0"/>
              <a:t>consumers have a growing concern on the environmental impact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GB" b="1" i="1" u="sng" dirty="0"/>
              <a:t>of businesses and their response to climate change</a:t>
            </a:r>
            <a:endParaRPr lang="en-PH" b="1" i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4451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Public’s demand for sustainability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CC715-6E80-687B-A5B1-0352237BA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432" y="591000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60410"/>
            <a:ext cx="8648722" cy="4854576"/>
          </a:xfrm>
        </p:spPr>
        <p:txBody>
          <a:bodyPr>
            <a:normAutofit fontScale="85000" lnSpcReduction="10000"/>
          </a:bodyPr>
          <a:lstStyle/>
          <a:p>
            <a:pPr marL="357188" indent="-357188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contains 85% to 95% amorphous silica, a highly active pozzolanic, used for making high quality concrete structures</a:t>
            </a:r>
          </a:p>
          <a:p>
            <a:pPr marL="357188" indent="-357188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requires less energy for production, negative carbon footprint</a:t>
            </a:r>
          </a:p>
          <a:p>
            <a:pPr marL="357188" indent="-357188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come from renewable resource without toxic components</a:t>
            </a:r>
          </a:p>
          <a:p>
            <a:pPr marL="357188" indent="-357188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mostly dumped as Bio-waste ( ca 2 million m/tons in 2016)</a:t>
            </a:r>
            <a:endParaRPr lang="en-P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357188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turn farm waste to infrastructure circularity</a:t>
            </a:r>
          </a:p>
          <a:p>
            <a:pPr marL="357188" indent="-357188" algn="just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increasing farmers’ income through innovation and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6898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Our Proposal: </a:t>
            </a:r>
            <a:r>
              <a:rPr lang="en-PH" sz="2200" b="1" dirty="0" err="1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BioM</a:t>
            </a:r>
            <a:r>
              <a:rPr lang="en-PH" sz="2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-Silica replace content of cement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8D3088-872B-9243-9DFB-BE6B24217B17}"/>
              </a:ext>
            </a:extLst>
          </p:cNvPr>
          <p:cNvGrpSpPr/>
          <p:nvPr/>
        </p:nvGrpSpPr>
        <p:grpSpPr>
          <a:xfrm>
            <a:off x="9279466" y="806444"/>
            <a:ext cx="2558747" cy="2561731"/>
            <a:chOff x="4152900" y="1375243"/>
            <a:chExt cx="3886200" cy="38643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47666EF-6953-6D45-8B3F-1D2A3C171403}"/>
                </a:ext>
              </a:extLst>
            </p:cNvPr>
            <p:cNvSpPr/>
            <p:nvPr/>
          </p:nvSpPr>
          <p:spPr>
            <a:xfrm>
              <a:off x="4152900" y="1375243"/>
              <a:ext cx="3886200" cy="386437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A9A839F-16D1-C742-A79F-F7EA06C106CE}"/>
                </a:ext>
              </a:extLst>
            </p:cNvPr>
            <p:cNvSpPr/>
            <p:nvPr/>
          </p:nvSpPr>
          <p:spPr>
            <a:xfrm>
              <a:off x="4352925" y="1617536"/>
              <a:ext cx="3486150" cy="345293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7BF4F7-DE64-BF44-9E29-7ED27936B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957" y="2060447"/>
              <a:ext cx="2476403" cy="24764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7583C4-4CD0-1749-9A87-1B609EC711F9}"/>
              </a:ext>
            </a:extLst>
          </p:cNvPr>
          <p:cNvSpPr txBox="1"/>
          <p:nvPr/>
        </p:nvSpPr>
        <p:spPr>
          <a:xfrm>
            <a:off x="9137197" y="3661785"/>
            <a:ext cx="27350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6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Sustainable Construction Solution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32482-B243-E04C-A969-57C902859692}"/>
              </a:ext>
            </a:extLst>
          </p:cNvPr>
          <p:cNvSpPr txBox="1"/>
          <p:nvPr/>
        </p:nvSpPr>
        <p:spPr>
          <a:xfrm>
            <a:off x="353787" y="1260672"/>
            <a:ext cx="4364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PH" sz="2200" dirty="0">
                <a:latin typeface="Calibri" panose="020F0502020204030204" pitchFamily="34" charset="0"/>
                <a:cs typeface="Calibri" panose="020F0502020204030204" pitchFamily="34" charset="0"/>
              </a:rPr>
              <a:t>-Silica </a:t>
            </a:r>
            <a:r>
              <a:rPr lang="en-PH" sz="1200" dirty="0">
                <a:latin typeface="Calibri" panose="020F0502020204030204" pitchFamily="34" charset="0"/>
                <a:cs typeface="Calibri" panose="020F0502020204030204" pitchFamily="34" charset="0"/>
              </a:rPr>
              <a:t>mostly rice husk ash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7355D-C97B-0021-A7C0-3331F2BEF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9006" y="5501470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9">
            <a:extLst>
              <a:ext uri="{FF2B5EF4-FFF2-40B4-BE49-F238E27FC236}">
                <a16:creationId xmlns:a16="http://schemas.microsoft.com/office/drawing/2014/main" id="{537CD2E8-D9B2-2A45-A213-5BEE5FC448BD}"/>
              </a:ext>
            </a:extLst>
          </p:cNvPr>
          <p:cNvSpPr/>
          <p:nvPr/>
        </p:nvSpPr>
        <p:spPr>
          <a:xfrm>
            <a:off x="4383158" y="826336"/>
            <a:ext cx="4375594" cy="526959"/>
          </a:xfrm>
          <a:prstGeom prst="rightArrow">
            <a:avLst>
              <a:gd name="adj1" fmla="val 35232"/>
              <a:gd name="adj2" fmla="val 463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31E2B4-339E-284A-ABC9-7F5ABB0D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68" y="445682"/>
            <a:ext cx="2625158" cy="256465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9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 Micro Silica</a:t>
            </a:r>
          </a:p>
          <a:p>
            <a:pPr marL="0" indent="0">
              <a:buNone/>
            </a:pPr>
            <a:endParaRPr lang="en-US" sz="27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Agriculture chain supply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– Energy – Construction</a:t>
            </a:r>
          </a:p>
          <a:p>
            <a:pPr marL="0" indent="0">
              <a:buNone/>
            </a:pPr>
            <a:endParaRPr lang="en-US" sz="27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Realities of Sustainable, Renewable, Green, Biological Innovations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highlight>
                  <a:srgbClr val="00FF00"/>
                </a:highlight>
              </a:rPr>
              <a:t> </a:t>
            </a:r>
            <a:endParaRPr lang="en-PH" sz="2000" dirty="0">
              <a:solidFill>
                <a:schemeClr val="accent6">
                  <a:lumMod val="50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DE45F3-1DF8-1243-B97A-4FD73014AE01}"/>
              </a:ext>
            </a:extLst>
          </p:cNvPr>
          <p:cNvSpPr/>
          <p:nvPr/>
        </p:nvSpPr>
        <p:spPr>
          <a:xfrm>
            <a:off x="8876006" y="4488358"/>
            <a:ext cx="3073209" cy="202669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 Micro Silica </a:t>
            </a:r>
          </a:p>
          <a:p>
            <a:pPr algn="ctr"/>
            <a:r>
              <a:rPr lang="en-PH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(rice husk ash)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2C21EB-6C9B-FF43-840A-1CB08AEDFDA4}"/>
              </a:ext>
            </a:extLst>
          </p:cNvPr>
          <p:cNvSpPr txBox="1"/>
          <p:nvPr/>
        </p:nvSpPr>
        <p:spPr>
          <a:xfrm>
            <a:off x="2562889" y="532677"/>
            <a:ext cx="2077878" cy="176331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PH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Rice Husk</a:t>
            </a:r>
          </a:p>
        </p:txBody>
      </p:sp>
      <p:sp>
        <p:nvSpPr>
          <p:cNvPr id="15" name="Arrow: Right 13">
            <a:extLst>
              <a:ext uri="{FF2B5EF4-FFF2-40B4-BE49-F238E27FC236}">
                <a16:creationId xmlns:a16="http://schemas.microsoft.com/office/drawing/2014/main" id="{5C3E2D3E-3563-7049-8CC7-CF92E7BCC24C}"/>
              </a:ext>
            </a:extLst>
          </p:cNvPr>
          <p:cNvSpPr/>
          <p:nvPr/>
        </p:nvSpPr>
        <p:spPr>
          <a:xfrm rot="16200000">
            <a:off x="3226934" y="2408690"/>
            <a:ext cx="714343" cy="488955"/>
          </a:xfrm>
          <a:prstGeom prst="rightArrow">
            <a:avLst>
              <a:gd name="adj1" fmla="val 33505"/>
              <a:gd name="adj2" fmla="val 4283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8AA7FF-5193-E548-BE08-24B56AE5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605" y="1545907"/>
            <a:ext cx="3438814" cy="2582244"/>
          </a:xfrm>
          <a:prstGeom prst="roundRect">
            <a:avLst/>
          </a:prstGeom>
          <a:ln>
            <a:solidFill>
              <a:srgbClr val="92D050"/>
            </a:solidFill>
          </a:ln>
        </p:spPr>
      </p:pic>
      <p:sp>
        <p:nvSpPr>
          <p:cNvPr id="17" name="Arrow: Right 18">
            <a:extLst>
              <a:ext uri="{FF2B5EF4-FFF2-40B4-BE49-F238E27FC236}">
                <a16:creationId xmlns:a16="http://schemas.microsoft.com/office/drawing/2014/main" id="{D0CB9FA7-991E-CA41-AB6D-45A07047206F}"/>
              </a:ext>
            </a:extLst>
          </p:cNvPr>
          <p:cNvSpPr/>
          <p:nvPr/>
        </p:nvSpPr>
        <p:spPr>
          <a:xfrm rot="5400000">
            <a:off x="9688225" y="3500844"/>
            <a:ext cx="1448773" cy="488955"/>
          </a:xfrm>
          <a:prstGeom prst="rightArrow">
            <a:avLst>
              <a:gd name="adj1" fmla="val 39172"/>
              <a:gd name="adj2" fmla="val 5699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Arrow: Right 16">
            <a:extLst>
              <a:ext uri="{FF2B5EF4-FFF2-40B4-BE49-F238E27FC236}">
                <a16:creationId xmlns:a16="http://schemas.microsoft.com/office/drawing/2014/main" id="{F65E1E93-B61E-F749-ACD5-A724AB18175B}"/>
              </a:ext>
            </a:extLst>
          </p:cNvPr>
          <p:cNvSpPr/>
          <p:nvPr/>
        </p:nvSpPr>
        <p:spPr>
          <a:xfrm rot="10800000">
            <a:off x="8111421" y="5238572"/>
            <a:ext cx="684590" cy="684743"/>
          </a:xfrm>
          <a:prstGeom prst="rightArrow">
            <a:avLst>
              <a:gd name="adj1" fmla="val 33505"/>
              <a:gd name="adj2" fmla="val 4283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9" name="Arrow: Right 17">
            <a:extLst>
              <a:ext uri="{FF2B5EF4-FFF2-40B4-BE49-F238E27FC236}">
                <a16:creationId xmlns:a16="http://schemas.microsoft.com/office/drawing/2014/main" id="{41147AF5-CDE4-574E-9040-DBB1A85D94A8}"/>
              </a:ext>
            </a:extLst>
          </p:cNvPr>
          <p:cNvSpPr/>
          <p:nvPr/>
        </p:nvSpPr>
        <p:spPr>
          <a:xfrm rot="16200000">
            <a:off x="6265630" y="4252503"/>
            <a:ext cx="707080" cy="458375"/>
          </a:xfrm>
          <a:prstGeom prst="rightArrow">
            <a:avLst>
              <a:gd name="adj1" fmla="val 39172"/>
              <a:gd name="adj2" fmla="val 5699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589C07-CEA6-124A-8B86-527CA042F691}"/>
              </a:ext>
            </a:extLst>
          </p:cNvPr>
          <p:cNvSpPr/>
          <p:nvPr/>
        </p:nvSpPr>
        <p:spPr>
          <a:xfrm>
            <a:off x="127278" y="4469709"/>
            <a:ext cx="2625157" cy="202669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 Farm</a:t>
            </a: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6CDB8ACD-2E9C-2742-A298-FA212DFF8F26}"/>
              </a:ext>
            </a:extLst>
          </p:cNvPr>
          <p:cNvSpPr/>
          <p:nvPr/>
        </p:nvSpPr>
        <p:spPr>
          <a:xfrm>
            <a:off x="2134103" y="3057834"/>
            <a:ext cx="2249055" cy="16367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 Mill</a:t>
            </a:r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5938F9D1-9BA4-3A44-B242-C8BD9ACC4143}"/>
              </a:ext>
            </a:extLst>
          </p:cNvPr>
          <p:cNvSpPr/>
          <p:nvPr/>
        </p:nvSpPr>
        <p:spPr>
          <a:xfrm>
            <a:off x="8824602" y="594854"/>
            <a:ext cx="3073209" cy="2191391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 Power Plant</a:t>
            </a:r>
          </a:p>
        </p:txBody>
      </p:sp>
      <p:pic>
        <p:nvPicPr>
          <p:cNvPr id="23" name="Bilde 3">
            <a:extLst>
              <a:ext uri="{FF2B5EF4-FFF2-40B4-BE49-F238E27FC236}">
                <a16:creationId xmlns:a16="http://schemas.microsoft.com/office/drawing/2014/main" id="{14492A7B-A55E-594C-89D8-6ED7F336F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917" y="4636138"/>
            <a:ext cx="2984505" cy="1731130"/>
          </a:xfrm>
          <a:prstGeom prst="rect">
            <a:avLst/>
          </a:prstGeom>
        </p:spPr>
      </p:pic>
      <p:sp>
        <p:nvSpPr>
          <p:cNvPr id="28" name="Arrow: Bent 4">
            <a:extLst>
              <a:ext uri="{FF2B5EF4-FFF2-40B4-BE49-F238E27FC236}">
                <a16:creationId xmlns:a16="http://schemas.microsoft.com/office/drawing/2014/main" id="{084AA2DB-6F6C-044B-971B-051592761FEF}"/>
              </a:ext>
            </a:extLst>
          </p:cNvPr>
          <p:cNvSpPr/>
          <p:nvPr/>
        </p:nvSpPr>
        <p:spPr>
          <a:xfrm>
            <a:off x="1224862" y="3545794"/>
            <a:ext cx="841918" cy="883932"/>
          </a:xfrm>
          <a:prstGeom prst="bentArrow">
            <a:avLst>
              <a:gd name="adj1" fmla="val 17163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0C380-3017-214A-A8DF-648CCB0B9212}"/>
              </a:ext>
            </a:extLst>
          </p:cNvPr>
          <p:cNvSpPr txBox="1"/>
          <p:nvPr/>
        </p:nvSpPr>
        <p:spPr>
          <a:xfrm>
            <a:off x="3676912" y="52803"/>
            <a:ext cx="4323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Agriculture </a:t>
            </a:r>
            <a:r>
              <a:rPr lang="en-PH" sz="2200" u="sng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 waste </a:t>
            </a:r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value chain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0C7556-EC66-F8AE-DB9C-88FB70F10C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2430" y="5994349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25AD85B9-CF0D-42F5-AFF9-3C129A67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9893" y="6351332"/>
            <a:ext cx="4114800" cy="365125"/>
          </a:xfrm>
        </p:spPr>
        <p:txBody>
          <a:bodyPr/>
          <a:lstStyle/>
          <a:p>
            <a:r>
              <a:rPr lang="en-US" dirty="0"/>
              <a:t>200308 A </a:t>
            </a:r>
            <a:r>
              <a:rPr lang="en-US" dirty="0" err="1"/>
              <a:t>Cmcp</a:t>
            </a:r>
            <a:r>
              <a:rPr lang="en-US" dirty="0"/>
              <a:t> Project on Bio-SCM Vitalization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03F4B5-0AA4-4FB3-80E5-AEA3F8E6C339}"/>
              </a:ext>
            </a:extLst>
          </p:cNvPr>
          <p:cNvSpPr/>
          <p:nvPr/>
        </p:nvSpPr>
        <p:spPr>
          <a:xfrm>
            <a:off x="4303374" y="3091465"/>
            <a:ext cx="1612850" cy="140053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 Micro Silica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0848A3-9107-47A8-ADE2-041F143533C0}"/>
              </a:ext>
            </a:extLst>
          </p:cNvPr>
          <p:cNvGrpSpPr/>
          <p:nvPr/>
        </p:nvGrpSpPr>
        <p:grpSpPr>
          <a:xfrm>
            <a:off x="1906049" y="3607085"/>
            <a:ext cx="2395951" cy="1278558"/>
            <a:chOff x="1949112" y="4422660"/>
            <a:chExt cx="2395951" cy="1278558"/>
          </a:xfrm>
        </p:grpSpPr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5EC1BFC6-65B8-420A-8FD9-3D40ADD491EB}"/>
                </a:ext>
              </a:extLst>
            </p:cNvPr>
            <p:cNvSpPr/>
            <p:nvPr/>
          </p:nvSpPr>
          <p:spPr>
            <a:xfrm rot="5400000">
              <a:off x="1894088" y="4572687"/>
              <a:ext cx="1183555" cy="1073507"/>
            </a:xfrm>
            <a:prstGeom prst="bentArrow">
              <a:avLst>
                <a:gd name="adj1" fmla="val 17782"/>
                <a:gd name="adj2" fmla="val 25862"/>
                <a:gd name="adj3" fmla="val 26724"/>
                <a:gd name="adj4" fmla="val 287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tx1"/>
                </a:solidFill>
              </a:endParaRPr>
            </a:p>
          </p:txBody>
        </p:sp>
        <p:sp>
          <p:nvSpPr>
            <p:cNvPr id="14" name="Arrow: Bent 13">
              <a:extLst>
                <a:ext uri="{FF2B5EF4-FFF2-40B4-BE49-F238E27FC236}">
                  <a16:creationId xmlns:a16="http://schemas.microsoft.com/office/drawing/2014/main" id="{DD7BB0F8-6B3F-4DDB-83C4-F92186A748EC}"/>
                </a:ext>
              </a:extLst>
            </p:cNvPr>
            <p:cNvSpPr/>
            <p:nvPr/>
          </p:nvSpPr>
          <p:spPr>
            <a:xfrm rot="5400000">
              <a:off x="2658410" y="4345117"/>
              <a:ext cx="1183555" cy="1528647"/>
            </a:xfrm>
            <a:prstGeom prst="bentArrow">
              <a:avLst>
                <a:gd name="adj1" fmla="val 15163"/>
                <a:gd name="adj2" fmla="val 25862"/>
                <a:gd name="adj3" fmla="val 26724"/>
                <a:gd name="adj4" fmla="val 2871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tx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731FF14-89C8-4C4D-8E16-5A38B78FAF6C}"/>
                </a:ext>
              </a:extLst>
            </p:cNvPr>
            <p:cNvSpPr/>
            <p:nvPr/>
          </p:nvSpPr>
          <p:spPr>
            <a:xfrm>
              <a:off x="3466563" y="4422660"/>
              <a:ext cx="878500" cy="36137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F726C44-8BE1-4A49-B293-0145B0FCD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8" t="9228" r="8330" b="7419"/>
          <a:stretch/>
        </p:blipFill>
        <p:spPr>
          <a:xfrm>
            <a:off x="7361522" y="4046628"/>
            <a:ext cx="1394847" cy="1301859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842EFD1-84E9-4608-B74D-634DF12D666E}"/>
              </a:ext>
            </a:extLst>
          </p:cNvPr>
          <p:cNvSpPr txBox="1"/>
          <p:nvPr/>
        </p:nvSpPr>
        <p:spPr>
          <a:xfrm>
            <a:off x="2098103" y="3146824"/>
            <a:ext cx="187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Pyrolysis 500 </a:t>
            </a:r>
            <a:r>
              <a:rPr lang="en-PH" sz="1400" b="1" dirty="0">
                <a:latin typeface="Antique Olive" panose="020B0603020204030204" pitchFamily="34" charset="0"/>
                <a:cs typeface="Calibri" panose="020F0502020204030204" pitchFamily="34" charset="0"/>
              </a:rPr>
              <a:t>°</a:t>
            </a:r>
            <a:r>
              <a:rPr lang="en-PH" sz="1400" b="1" dirty="0">
                <a:latin typeface="Antique Olive" panose="020B0603020204030204" pitchFamily="34" charset="0"/>
              </a:rPr>
              <a:t>C</a:t>
            </a:r>
          </a:p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Spouted bed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B7383A-B352-44A4-AC94-0DB4C438FDAB}"/>
              </a:ext>
            </a:extLst>
          </p:cNvPr>
          <p:cNvSpPr txBox="1"/>
          <p:nvPr/>
        </p:nvSpPr>
        <p:spPr>
          <a:xfrm>
            <a:off x="2288862" y="4867211"/>
            <a:ext cx="82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Gas</a:t>
            </a:r>
          </a:p>
          <a:p>
            <a:pPr algn="ctr"/>
            <a:r>
              <a:rPr lang="en-PH" sz="1400" dirty="0">
                <a:latin typeface="Antique Olive" panose="020B0603020204030204" pitchFamily="34" charset="0"/>
              </a:rPr>
              <a:t>6% wt.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A581DA-D3F8-465C-B22E-7399C4D555AC}"/>
              </a:ext>
            </a:extLst>
          </p:cNvPr>
          <p:cNvSpPr txBox="1"/>
          <p:nvPr/>
        </p:nvSpPr>
        <p:spPr>
          <a:xfrm>
            <a:off x="3147094" y="4881160"/>
            <a:ext cx="101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Bio-oil</a:t>
            </a:r>
          </a:p>
          <a:p>
            <a:pPr algn="ctr"/>
            <a:r>
              <a:rPr lang="en-PH" sz="1400" dirty="0">
                <a:latin typeface="Antique Olive" panose="020B0603020204030204" pitchFamily="34" charset="0"/>
              </a:rPr>
              <a:t>68% wt.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46E1B4-A399-4CF8-A20C-45C9C896D7B7}"/>
              </a:ext>
            </a:extLst>
          </p:cNvPr>
          <p:cNvSpPr txBox="1"/>
          <p:nvPr/>
        </p:nvSpPr>
        <p:spPr>
          <a:xfrm>
            <a:off x="4223948" y="2748406"/>
            <a:ext cx="187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Pyrolysis Char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E03785-A633-4BAC-99F1-CCD1C1239E33}"/>
              </a:ext>
            </a:extLst>
          </p:cNvPr>
          <p:cNvSpPr txBox="1"/>
          <p:nvPr/>
        </p:nvSpPr>
        <p:spPr>
          <a:xfrm>
            <a:off x="4653774" y="4491997"/>
            <a:ext cx="101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dirty="0">
                <a:latin typeface="Antique Olive" panose="020B0603020204030204" pitchFamily="34" charset="0"/>
              </a:rPr>
              <a:t>26% wt.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0F74DFB4-5E5F-45B7-A768-6C071CB10F2C}"/>
              </a:ext>
            </a:extLst>
          </p:cNvPr>
          <p:cNvSpPr/>
          <p:nvPr/>
        </p:nvSpPr>
        <p:spPr>
          <a:xfrm>
            <a:off x="5909831" y="3719574"/>
            <a:ext cx="827647" cy="175308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919B835-BC38-4495-B99F-1EDF2B930850}"/>
              </a:ext>
            </a:extLst>
          </p:cNvPr>
          <p:cNvSpPr/>
          <p:nvPr/>
        </p:nvSpPr>
        <p:spPr>
          <a:xfrm rot="20067744">
            <a:off x="6512386" y="3424990"/>
            <a:ext cx="995991" cy="36359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F7C5397-550E-4D47-9316-994DA29008E9}"/>
              </a:ext>
            </a:extLst>
          </p:cNvPr>
          <p:cNvSpPr/>
          <p:nvPr/>
        </p:nvSpPr>
        <p:spPr>
          <a:xfrm rot="1984942">
            <a:off x="6540802" y="3902859"/>
            <a:ext cx="995991" cy="36359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4703A2-F737-4F86-A9F8-97D834287CBF}"/>
              </a:ext>
            </a:extLst>
          </p:cNvPr>
          <p:cNvSpPr/>
          <p:nvPr/>
        </p:nvSpPr>
        <p:spPr>
          <a:xfrm>
            <a:off x="7361521" y="2417716"/>
            <a:ext cx="1394848" cy="130185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3A77225-A322-41C0-8AC6-62BE0B62FAA9}"/>
              </a:ext>
            </a:extLst>
          </p:cNvPr>
          <p:cNvSpPr/>
          <p:nvPr/>
        </p:nvSpPr>
        <p:spPr>
          <a:xfrm>
            <a:off x="8740896" y="2887148"/>
            <a:ext cx="995991" cy="36359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2F7B0-38D2-4276-B240-0D79DD3EE8D5}"/>
              </a:ext>
            </a:extLst>
          </p:cNvPr>
          <p:cNvSpPr txBox="1"/>
          <p:nvPr/>
        </p:nvSpPr>
        <p:spPr>
          <a:xfrm rot="20273273">
            <a:off x="5702200" y="3100088"/>
            <a:ext cx="18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latin typeface="Antique Olive" panose="020B0603020204030204" pitchFamily="34" charset="0"/>
              </a:rPr>
              <a:t>Silica extraction</a:t>
            </a:r>
          </a:p>
          <a:p>
            <a:pPr algn="ctr"/>
            <a:r>
              <a:rPr lang="en-PH" sz="1200" b="1" dirty="0">
                <a:latin typeface="Antique Olive" panose="020B0603020204030204" pitchFamily="34" charset="0"/>
              </a:rPr>
              <a:t>HCI and Na</a:t>
            </a:r>
            <a:r>
              <a:rPr lang="en-PH" sz="1200" b="1" baseline="-25000" dirty="0">
                <a:latin typeface="Antique Olive" panose="020B0603020204030204" pitchFamily="34" charset="0"/>
              </a:rPr>
              <a:t>2</a:t>
            </a:r>
            <a:r>
              <a:rPr lang="en-PH" sz="1200" b="1" dirty="0">
                <a:latin typeface="Antique Olive" panose="020B0603020204030204" pitchFamily="34" charset="0"/>
              </a:rPr>
              <a:t>CO</a:t>
            </a:r>
            <a:r>
              <a:rPr lang="en-PH" sz="1200" b="1" baseline="-25000" dirty="0">
                <a:latin typeface="Antique Olive" panose="020B0603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FA16E4-106F-4B0F-BF26-447F39532311}"/>
              </a:ext>
            </a:extLst>
          </p:cNvPr>
          <p:cNvSpPr txBox="1"/>
          <p:nvPr/>
        </p:nvSpPr>
        <p:spPr>
          <a:xfrm rot="1230819">
            <a:off x="5641082" y="4136539"/>
            <a:ext cx="18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b="1" dirty="0">
                <a:latin typeface="Antique Olive" panose="020B0603020204030204" pitchFamily="34" charset="0"/>
              </a:rPr>
              <a:t>Steam activation</a:t>
            </a:r>
          </a:p>
          <a:p>
            <a:pPr algn="ctr"/>
            <a:r>
              <a:rPr lang="en-PH" sz="1200" b="1" dirty="0">
                <a:latin typeface="Antique Olive" panose="020B0603020204030204" pitchFamily="34" charset="0"/>
              </a:rPr>
              <a:t>500 </a:t>
            </a:r>
            <a:r>
              <a:rPr lang="en-PH" sz="1200" b="1" dirty="0">
                <a:latin typeface="Antique Olive" panose="020B0603020204030204" pitchFamily="34" charset="0"/>
                <a:cs typeface="Calibri" panose="020F0502020204030204" pitchFamily="34" charset="0"/>
              </a:rPr>
              <a:t>°</a:t>
            </a:r>
            <a:r>
              <a:rPr lang="en-PH" sz="1200" b="1" dirty="0">
                <a:latin typeface="Antique Olive" panose="020B0603020204030204" pitchFamily="34" charset="0"/>
              </a:rPr>
              <a:t>C</a:t>
            </a:r>
            <a:endParaRPr lang="en-PH" sz="1200" b="1" baseline="-25000" dirty="0">
              <a:latin typeface="Antique Olive" panose="020B0603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A07A4E-5AB0-4D1E-A641-82CD5F610837}"/>
              </a:ext>
            </a:extLst>
          </p:cNvPr>
          <p:cNvSpPr txBox="1"/>
          <p:nvPr/>
        </p:nvSpPr>
        <p:spPr>
          <a:xfrm>
            <a:off x="6826114" y="1893595"/>
            <a:ext cx="24747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>
                <a:latin typeface="Antique Olive" panose="020B0603020204030204" pitchFamily="34" charset="0"/>
              </a:rPr>
              <a:t>Amorphous Silica</a:t>
            </a:r>
          </a:p>
          <a:p>
            <a:pPr algn="ctr"/>
            <a:r>
              <a:rPr lang="en-PH" sz="1400" dirty="0">
                <a:latin typeface="Antique Olive" panose="020B0603020204030204" pitchFamily="34" charset="0"/>
              </a:rPr>
              <a:t>Recovery 88% wt.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D70FCF-3D06-439E-93CB-ACD200EF3906}"/>
              </a:ext>
            </a:extLst>
          </p:cNvPr>
          <p:cNvSpPr txBox="1"/>
          <p:nvPr/>
        </p:nvSpPr>
        <p:spPr>
          <a:xfrm>
            <a:off x="6826114" y="5336987"/>
            <a:ext cx="247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>
                <a:latin typeface="Antique Olive" panose="020B0603020204030204" pitchFamily="34" charset="0"/>
              </a:rPr>
              <a:t>Activated Carbon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8D4B78-4C22-4256-BFBF-302474B2A012}"/>
              </a:ext>
            </a:extLst>
          </p:cNvPr>
          <p:cNvSpPr txBox="1"/>
          <p:nvPr/>
        </p:nvSpPr>
        <p:spPr>
          <a:xfrm>
            <a:off x="8579617" y="4543551"/>
            <a:ext cx="247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b="1" dirty="0">
                <a:latin typeface="Antique Olive" panose="020B0603020204030204" pitchFamily="34" charset="0"/>
              </a:rPr>
              <a:t>BET surface area</a:t>
            </a:r>
          </a:p>
          <a:p>
            <a:pPr algn="ctr"/>
            <a:r>
              <a:rPr lang="en-PH" sz="1600" b="1" dirty="0">
                <a:latin typeface="Antique Olive" panose="020B0603020204030204" pitchFamily="34" charset="0"/>
              </a:rPr>
              <a:t>1365 m</a:t>
            </a:r>
            <a:r>
              <a:rPr lang="en-PH" sz="1600" b="1" baseline="30000" dirty="0">
                <a:latin typeface="Antique Olive" panose="020B0603020204030204" pitchFamily="34" charset="0"/>
              </a:rPr>
              <a:t>2</a:t>
            </a:r>
            <a:r>
              <a:rPr lang="en-PH" sz="1600" b="1" dirty="0">
                <a:latin typeface="Antique Olive" panose="020B0603020204030204" pitchFamily="34" charset="0"/>
              </a:rPr>
              <a:t> g</a:t>
            </a:r>
            <a:r>
              <a:rPr lang="en-PH" sz="1600" b="1" baseline="30000" dirty="0">
                <a:latin typeface="Antique Olive" panose="020B0603020204030204" pitchFamily="34" charset="0"/>
              </a:rPr>
              <a:t>-1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9D291A-CC0A-484A-8E0E-F5F19B18C403}"/>
              </a:ext>
            </a:extLst>
          </p:cNvPr>
          <p:cNvSpPr txBox="1"/>
          <p:nvPr/>
        </p:nvSpPr>
        <p:spPr>
          <a:xfrm>
            <a:off x="9754111" y="3833424"/>
            <a:ext cx="2069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ntique Olive" panose="020B0603020204030204" pitchFamily="34" charset="0"/>
              </a:rPr>
              <a:t>Micro Silica Concrete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082F34-6C88-4953-B086-29402A4D1DD6}"/>
              </a:ext>
            </a:extLst>
          </p:cNvPr>
          <p:cNvSpPr txBox="1"/>
          <p:nvPr/>
        </p:nvSpPr>
        <p:spPr>
          <a:xfrm>
            <a:off x="375227" y="3108281"/>
            <a:ext cx="1528647" cy="140053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 anchor="ctr">
            <a:noAutofit/>
          </a:bodyPr>
          <a:lstStyle/>
          <a:p>
            <a:pPr algn="ctr"/>
            <a:r>
              <a:rPr lang="en-PH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Rice Husk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CF8CC0C-2A21-4772-ACE7-60ED84D52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3134" y="2252881"/>
            <a:ext cx="2109252" cy="16066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5206E9-DE26-7E45-91BC-DAD5F5FD5208}"/>
              </a:ext>
            </a:extLst>
          </p:cNvPr>
          <p:cNvSpPr txBox="1"/>
          <p:nvPr/>
        </p:nvSpPr>
        <p:spPr>
          <a:xfrm>
            <a:off x="342899" y="375557"/>
            <a:ext cx="6498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Technical discussion on </a:t>
            </a:r>
            <a:r>
              <a:rPr lang="en-PH" sz="2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Bio Micro Silica Concrete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C0CE8-A804-82C7-44D0-2E99B9D48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483" y="5530676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7" grpId="0"/>
      <p:bldP spid="28" grpId="0"/>
      <p:bldP spid="31" grpId="0"/>
      <p:bldP spid="32" grpId="0"/>
      <p:bldP spid="33" grpId="0" animBg="1"/>
      <p:bldP spid="35" grpId="0" animBg="1"/>
      <p:bldP spid="36" grpId="0" animBg="1"/>
      <p:bldP spid="20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478FB7-098B-4B99-B435-FCBBEEC5B7E0}"/>
              </a:ext>
            </a:extLst>
          </p:cNvPr>
          <p:cNvSpPr/>
          <p:nvPr/>
        </p:nvSpPr>
        <p:spPr>
          <a:xfrm>
            <a:off x="800100" y="1152983"/>
            <a:ext cx="5658680" cy="2995275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 extrusionH="12700" contourW="12700" prstMaterial="metal"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B5F11-1486-4D97-BCB5-96097FDF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54" y="4383649"/>
            <a:ext cx="5439046" cy="2150217"/>
          </a:xfrm>
        </p:spPr>
        <p:txBody>
          <a:bodyPr>
            <a:normAutofit/>
          </a:bodyPr>
          <a:lstStyle/>
          <a:p>
            <a:pPr marL="357188" indent="-357188"/>
            <a:r>
              <a:rPr lang="en-PH" sz="3000" dirty="0">
                <a:solidFill>
                  <a:schemeClr val="accent6">
                    <a:lumMod val="75000"/>
                  </a:schemeClr>
                </a:solidFill>
              </a:rPr>
              <a:t>Less packaging cost</a:t>
            </a:r>
          </a:p>
          <a:p>
            <a:pPr marL="357188" indent="-357188"/>
            <a:r>
              <a:rPr lang="en-PH" sz="3000" dirty="0">
                <a:solidFill>
                  <a:schemeClr val="accent6">
                    <a:lumMod val="75000"/>
                  </a:schemeClr>
                </a:solidFill>
              </a:rPr>
              <a:t>Less warehouse cost</a:t>
            </a:r>
          </a:p>
          <a:p>
            <a:pPr marL="357188" indent="-357188"/>
            <a:r>
              <a:rPr lang="en-PH" sz="3000" dirty="0">
                <a:solidFill>
                  <a:schemeClr val="accent6">
                    <a:lumMod val="75000"/>
                  </a:schemeClr>
                </a:solidFill>
              </a:rPr>
              <a:t>Less transport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91578-2520-4999-9031-F0E327D0AFEC}"/>
              </a:ext>
            </a:extLst>
          </p:cNvPr>
          <p:cNvSpPr txBox="1"/>
          <p:nvPr/>
        </p:nvSpPr>
        <p:spPr>
          <a:xfrm>
            <a:off x="902045" y="2550918"/>
            <a:ext cx="184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>
                <a:solidFill>
                  <a:schemeClr val="accent6">
                    <a:lumMod val="75000"/>
                  </a:schemeClr>
                </a:solidFill>
              </a:rPr>
              <a:t>5 kg. </a:t>
            </a:r>
          </a:p>
          <a:p>
            <a:r>
              <a:rPr lang="en-PH" sz="2000" b="1" dirty="0">
                <a:solidFill>
                  <a:schemeClr val="accent6">
                    <a:lumMod val="75000"/>
                  </a:schemeClr>
                </a:solidFill>
              </a:rPr>
              <a:t>Bio Micro Silica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07F56F-205B-472C-AA84-E5F4AD5AB8BD}"/>
              </a:ext>
            </a:extLst>
          </p:cNvPr>
          <p:cNvSpPr/>
          <p:nvPr/>
        </p:nvSpPr>
        <p:spPr>
          <a:xfrm>
            <a:off x="3165847" y="3232475"/>
            <a:ext cx="3292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2400" b="1" dirty="0">
                <a:solidFill>
                  <a:schemeClr val="accent6">
                    <a:lumMod val="75000"/>
                  </a:schemeClr>
                </a:solidFill>
              </a:rPr>
              <a:t>30-40 kg. conventional cement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C35ED-4638-4340-A2FB-616004F1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370" y="1323258"/>
            <a:ext cx="2735885" cy="1956986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F18FC0-55F4-4A2B-986B-166B6F1B42D3}"/>
              </a:ext>
            </a:extLst>
          </p:cNvPr>
          <p:cNvSpPr txBox="1"/>
          <p:nvPr/>
        </p:nvSpPr>
        <p:spPr>
          <a:xfrm>
            <a:off x="2276015" y="1692954"/>
            <a:ext cx="113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6000" dirty="0">
                <a:solidFill>
                  <a:schemeClr val="accent6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6D272-47B3-4B70-89D7-129529912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9289">
            <a:off x="3422309" y="2515945"/>
            <a:ext cx="744558" cy="786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0A93E-0EF0-4834-BBA2-AF9EABD98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87" y="1577718"/>
            <a:ext cx="749873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D9F1-E0F1-44A8-A9B0-A694EAA5DF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29" b="20357"/>
          <a:stretch/>
        </p:blipFill>
        <p:spPr>
          <a:xfrm>
            <a:off x="7294108" y="1210979"/>
            <a:ext cx="2735885" cy="299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DF93D-B94A-4279-A8CB-BA46AE565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988" y="4206255"/>
            <a:ext cx="4272684" cy="2177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FC90AD-F801-424E-9ED9-8DDF5C9A296A}"/>
              </a:ext>
            </a:extLst>
          </p:cNvPr>
          <p:cNvSpPr txBox="1"/>
          <p:nvPr/>
        </p:nvSpPr>
        <p:spPr>
          <a:xfrm>
            <a:off x="342899" y="375557"/>
            <a:ext cx="2340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Potential benefits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F90AB-FF05-25DA-8870-91BD3F7A6E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953" y="5315549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40" y="1439587"/>
            <a:ext cx="11450329" cy="54184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 the utility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-Silica as a highly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efficient and sustainable cement replacement material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Apply new techniques and processes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utilizing renewable and biological raw-materials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Pursue product development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research and business development activities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Sourcing Bio Micro Silica in the Philippines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98139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Service Offering: </a:t>
            </a:r>
            <a:r>
              <a:rPr lang="en-PH" sz="2200" b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Technical Consulting Services and Research Contribution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8D3088-872B-9243-9DFB-BE6B24217B17}"/>
              </a:ext>
            </a:extLst>
          </p:cNvPr>
          <p:cNvGrpSpPr/>
          <p:nvPr/>
        </p:nvGrpSpPr>
        <p:grpSpPr>
          <a:xfrm>
            <a:off x="10634133" y="300257"/>
            <a:ext cx="1287083" cy="1221467"/>
            <a:chOff x="4152900" y="1375243"/>
            <a:chExt cx="3886200" cy="38643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47666EF-6953-6D45-8B3F-1D2A3C171403}"/>
                </a:ext>
              </a:extLst>
            </p:cNvPr>
            <p:cNvSpPr/>
            <p:nvPr/>
          </p:nvSpPr>
          <p:spPr>
            <a:xfrm>
              <a:off x="4152900" y="1375243"/>
              <a:ext cx="3886200" cy="386437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A9A839F-16D1-C742-A79F-F7EA06C106CE}"/>
                </a:ext>
              </a:extLst>
            </p:cNvPr>
            <p:cNvSpPr/>
            <p:nvPr/>
          </p:nvSpPr>
          <p:spPr>
            <a:xfrm>
              <a:off x="4352925" y="1617536"/>
              <a:ext cx="3486150" cy="345293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7BF4F7-DE64-BF44-9E29-7ED27936B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957" y="2060447"/>
              <a:ext cx="2476403" cy="247640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C92DBE-0A59-E84E-AD86-464524DAC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333" y="6113663"/>
            <a:ext cx="1619250" cy="5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0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2961-37FF-304A-9553-C9ECC5F2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0" y="892534"/>
            <a:ext cx="8972620" cy="1325563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Sustainable Construction Solution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32DE91-3E41-0942-9C66-6388166B296B}"/>
              </a:ext>
            </a:extLst>
          </p:cNvPr>
          <p:cNvSpPr txBox="1">
            <a:spLocks/>
          </p:cNvSpPr>
          <p:nvPr/>
        </p:nvSpPr>
        <p:spPr>
          <a:xfrm>
            <a:off x="6549112" y="5604003"/>
            <a:ext cx="4233333" cy="74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\</a:t>
            </a:r>
            <a:r>
              <a:rPr lang="en-US" sz="3200" dirty="0">
                <a:solidFill>
                  <a:srgbClr val="002060"/>
                </a:solidFill>
                <a:latin typeface="Book Antiqua" panose="02040602050305030304" pitchFamily="18" charset="0"/>
              </a:rPr>
              <a:t>CMC Partners 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4F7DC8-92A7-5943-BFDD-C696DAA2A9AE}"/>
              </a:ext>
            </a:extLst>
          </p:cNvPr>
          <p:cNvGrpSpPr/>
          <p:nvPr/>
        </p:nvGrpSpPr>
        <p:grpSpPr>
          <a:xfrm>
            <a:off x="9272112" y="862293"/>
            <a:ext cx="2618316" cy="2582649"/>
            <a:chOff x="4152900" y="1375243"/>
            <a:chExt cx="3886200" cy="3864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23537B-B897-9148-9B2C-B748A8CD3B7F}"/>
                </a:ext>
              </a:extLst>
            </p:cNvPr>
            <p:cNvSpPr/>
            <p:nvPr/>
          </p:nvSpPr>
          <p:spPr>
            <a:xfrm>
              <a:off x="4152900" y="1375243"/>
              <a:ext cx="3886200" cy="386437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D9EB4-774F-7C45-912C-0B9C857ACF1B}"/>
                </a:ext>
              </a:extLst>
            </p:cNvPr>
            <p:cNvSpPr/>
            <p:nvPr/>
          </p:nvSpPr>
          <p:spPr>
            <a:xfrm>
              <a:off x="4352925" y="1617536"/>
              <a:ext cx="3486150" cy="345293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0B0E54-3AFA-004C-9BF9-B8DCC0277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957" y="2060447"/>
              <a:ext cx="2476403" cy="247640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BA3409-2786-E345-BE9A-F419F3189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72" y="2394052"/>
            <a:ext cx="7926450" cy="18736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12CBFC-2B65-AE4A-8987-5927C8C8573C}"/>
              </a:ext>
            </a:extLst>
          </p:cNvPr>
          <p:cNvSpPr txBox="1">
            <a:spLocks/>
          </p:cNvSpPr>
          <p:nvPr/>
        </p:nvSpPr>
        <p:spPr>
          <a:xfrm>
            <a:off x="114875" y="1903627"/>
            <a:ext cx="8972620" cy="68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Sustainable and Durable, Concrete and Structures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4194C9-2B59-DF58-E28C-25E6F836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456" y="4635062"/>
            <a:ext cx="2666075" cy="17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F1D6D3-9B80-4BCF-EFD4-213B55B4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313277" cy="618451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Path of </a:t>
            </a:r>
            <a:r>
              <a:rPr lang="en-GB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Zero in Philippine Concrete Structures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SINTEF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Byggforsk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Norway     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harald.justnes@sintef.no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Mobil +47 930 58 688 /   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https://www.sintef.no/byggforsk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reliable path of concrete with less CO</a:t>
            </a:r>
            <a:r>
              <a:rPr lang="en-GB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emission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to replace the cement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common CRM - </a:t>
            </a:r>
            <a:r>
              <a:rPr lang="en-GB" sz="1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Cement Replacement Materials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</a:p>
          <a:p>
            <a:pPr marL="3200400" lvl="7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blast furnace slag from iron production,</a:t>
            </a:r>
          </a:p>
          <a:p>
            <a:pPr marL="3200400" lvl="7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 ash from coal burning energy plants </a:t>
            </a:r>
          </a:p>
          <a:p>
            <a:pPr marL="3200400" lvl="7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GB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-Silica from ferro silicon smelters.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all these CRMs are </a:t>
            </a:r>
            <a:r>
              <a:rPr lang="en-GB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politically defined , only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not being associated with CO</a:t>
            </a:r>
            <a:r>
              <a:rPr lang="en-GB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-emission even though they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from heavily polluting industries.</a:t>
            </a:r>
          </a:p>
          <a:p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05154E-A12D-7AD6-D2F0-8E82B888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783" y="3943133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9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2961-37FF-304A-9553-C9ECC5F2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Sustainable Construction Solution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sz="7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Decarbonized &amp; No-waste Concrete application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2DEB49-7952-3E44-8315-DA79765B316E}"/>
              </a:ext>
            </a:extLst>
          </p:cNvPr>
          <p:cNvGrpSpPr/>
          <p:nvPr/>
        </p:nvGrpSpPr>
        <p:grpSpPr>
          <a:xfrm>
            <a:off x="4555400" y="1617536"/>
            <a:ext cx="3155950" cy="3161347"/>
            <a:chOff x="4152900" y="1439333"/>
            <a:chExt cx="3886200" cy="38002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23537B-B897-9148-9B2C-B748A8CD3B7F}"/>
                </a:ext>
              </a:extLst>
            </p:cNvPr>
            <p:cNvSpPr/>
            <p:nvPr/>
          </p:nvSpPr>
          <p:spPr>
            <a:xfrm>
              <a:off x="4152900" y="1439333"/>
              <a:ext cx="3886200" cy="38002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D9EB4-774F-7C45-912C-0B9C857ACF1B}"/>
                </a:ext>
              </a:extLst>
            </p:cNvPr>
            <p:cNvSpPr/>
            <p:nvPr/>
          </p:nvSpPr>
          <p:spPr>
            <a:xfrm>
              <a:off x="4352925" y="1617536"/>
              <a:ext cx="3486150" cy="345293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0B0E54-3AFA-004C-9BF9-B8DCC0277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957" y="2052437"/>
              <a:ext cx="2476403" cy="247640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15CDE41-AE02-7144-8A46-8B703680F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133" y="6279199"/>
            <a:ext cx="1068841" cy="368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A3220FA-865E-4645-8E6D-407735F982FC}"/>
              </a:ext>
            </a:extLst>
          </p:cNvPr>
          <p:cNvSpPr txBox="1">
            <a:spLocks/>
          </p:cNvSpPr>
          <p:nvPr/>
        </p:nvSpPr>
        <p:spPr>
          <a:xfrm>
            <a:off x="875575" y="4927125"/>
            <a:ext cx="10515600" cy="135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BioM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-Silica </a:t>
            </a:r>
          </a:p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For</a:t>
            </a:r>
          </a:p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Cement Replacement &amp; Durability Improving &gt;&gt; Concrete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0972-A8E3-605A-5E2D-AC43E5313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752" y="1513490"/>
            <a:ext cx="9827172" cy="32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D2DAB-EA4A-2DAF-14AA-B7B60510A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</a:t>
            </a:r>
            <a:r>
              <a:rPr lang="en-GB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-Silica of huge quantity in Asia</a:t>
            </a:r>
            <a:b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less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kown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being in common use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</a:t>
            </a:r>
            <a:r>
              <a:rPr lang="en-GB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-emission when burning the Bio-Fuel for energy purpose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sz="39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nature</a:t>
            </a:r>
            <a:r>
              <a:rPr lang="en-GB" sz="3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zero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same amount of CO</a:t>
            </a:r>
            <a:r>
              <a:rPr lang="en-GB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drawn from the air by the plants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means replacing 20% of any cement in concrete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close to 20% of the carbon-footprint of that concrete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cement is by far the dominating source of CO</a:t>
            </a:r>
            <a:r>
              <a:rPr lang="en-GB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-emission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&gt;&gt;&gt;&gt;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90% compared to the other constituents like natural aggregate and water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5B1A5-0476-AEBF-F922-F2AD04EA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859" y="291569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B1B4-55F8-1505-1406-49CAEAB4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614"/>
            <a:ext cx="10515600" cy="606134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Depending how the </a:t>
            </a:r>
            <a:r>
              <a:rPr lang="en-GB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Silica is burnt</a:t>
            </a:r>
            <a:b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contain beneficial fraction of pure carbon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carbon is taken out of the atmosphere and stored permanently in the concrete.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replacing cement with Bio Micro Silica will be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below zero - in terms CO</a:t>
            </a:r>
            <a:r>
              <a:rPr lang="en-GB" sz="32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-emission, </a:t>
            </a:r>
            <a:r>
              <a:rPr lang="en-GB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fact negative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Silica has a very high content of amorphous silica with a high surface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rendering it highly potent as an CRM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terms of increased workability, strength and improved durability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  relative to the cement it replaces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benefical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 of </a:t>
            </a:r>
            <a:r>
              <a:rPr lang="en-GB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Silica on concrete properties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well documented in world-wide scientific journal publications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&gt;&gt; and is safe to use.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3F945-FDEE-6136-E073-90653FD5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783" y="5698361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15458-B98B-96EE-589C-5ED2F760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 </a:t>
            </a:r>
            <a:b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Silica  is used in many important structures</a:t>
            </a:r>
            <a:b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giant oil/gas platform Troll A in the North Sea </a:t>
            </a:r>
            <a:b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5%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Silica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weight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cement is used </a:t>
            </a:r>
            <a:b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8D746C-822B-14BD-0017-303D61D5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9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3AF492-B4DA-44C7-E4CA-374F62502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560" y="1915319"/>
            <a:ext cx="10646978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cebook">
            <a:extLst>
              <a:ext uri="{FF2B5EF4-FFF2-40B4-BE49-F238E27FC236}">
                <a16:creationId xmlns:a16="http://schemas.microsoft.com/office/drawing/2014/main" id="{7220FB6C-6682-1769-BBAC-0C05C6E7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825625"/>
            <a:ext cx="22225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witter">
            <a:extLst>
              <a:ext uri="{FF2B5EF4-FFF2-40B4-BE49-F238E27FC236}">
                <a16:creationId xmlns:a16="http://schemas.microsoft.com/office/drawing/2014/main" id="{DE55DDCD-73BF-8CC7-9307-C40C7CB2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825625"/>
            <a:ext cx="22225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ouTube">
            <a:extLst>
              <a:ext uri="{FF2B5EF4-FFF2-40B4-BE49-F238E27FC236}">
                <a16:creationId xmlns:a16="http://schemas.microsoft.com/office/drawing/2014/main" id="{0FA9BB72-514E-C96D-F092-8D2A438C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1825625"/>
            <a:ext cx="22225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Instagram">
            <a:extLst>
              <a:ext uri="{FF2B5EF4-FFF2-40B4-BE49-F238E27FC236}">
                <a16:creationId xmlns:a16="http://schemas.microsoft.com/office/drawing/2014/main" id="{2C1C75CC-C86A-F4E1-1959-32F87CD8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41" y="5777515"/>
            <a:ext cx="22225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02EF5-913D-ADC7-6A79-C0B03B7584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575" y="3100387"/>
            <a:ext cx="2990850" cy="657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69BA5-007D-C2C9-A1D1-5CAEA2EEEE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575" y="3100387"/>
            <a:ext cx="2990850" cy="6572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B4AF0E-4474-C378-4F09-2BC9B1EE3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9994"/>
            <a:ext cx="10515600" cy="538696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9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a reliable topic of </a:t>
            </a:r>
            <a:r>
              <a:rPr lang="en-US" sz="9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US" sz="9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-Silica </a:t>
            </a: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Confirming </a:t>
            </a:r>
            <a:r>
              <a:rPr lang="en-US" sz="9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comman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 in a broad </a:t>
            </a:r>
            <a:r>
              <a:rPr lang="en-US" sz="9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spectre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concrete types</a:t>
            </a: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the beneficial effect on workability, mechanical strength, durability.</a:t>
            </a:r>
          </a:p>
          <a:p>
            <a:pPr marL="0" indent="0" algn="ctr">
              <a:buNone/>
            </a:pPr>
            <a:endParaRPr lang="en-GB" sz="96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Norwegian road </a:t>
            </a:r>
            <a:r>
              <a:rPr lang="en-US" sz="9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authority,now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described that  all new Norwegian Bridges</a:t>
            </a: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shall have a content between 3 – 10 % by the weight of cement </a:t>
            </a:r>
            <a:endParaRPr lang="en-GB" sz="96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All SCC (self compacting concrete) made in Norway contain micro silica,</a:t>
            </a:r>
          </a:p>
          <a:p>
            <a:pPr marL="0" indent="0" algn="ctr">
              <a:buNone/>
            </a:pPr>
            <a:r>
              <a:rPr lang="en-US" sz="9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the good effect of holding aggregates in the fresh matrix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en-US" sz="96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scuring</a:t>
            </a:r>
            <a:r>
              <a:rPr lang="en-US" sz="9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increased mechanical strength, durability, and less porosity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Likewise, close to all concrete we use in Nye </a:t>
            </a:r>
            <a:r>
              <a:rPr lang="en-US" sz="9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Veier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contain </a:t>
            </a:r>
            <a:r>
              <a:rPr lang="en-US" sz="9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-Silica.  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2A8B0-5E3E-1697-0007-5F3151796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7476" y="86474"/>
            <a:ext cx="7493876" cy="1221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262E1A-EA28-4DC4-1A59-E910B8FDD3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3390" y="5813573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06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284D4-1851-46F5-EB3F-82C6E677F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28"/>
            <a:ext cx="10515600" cy="594573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in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Danmark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during my time as concrete engineer at ØTC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 tunnel concrete contain </a:t>
            </a:r>
            <a:r>
              <a:rPr lang="en-US" sz="2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</a:t>
            </a:r>
            <a:r>
              <a:rPr lang="en-US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-Silica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DADC26-3B8E-E9C6-702B-56C02BE0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03" y="1245476"/>
            <a:ext cx="10975428" cy="54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33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B048-A434-C02B-755A-3CF8FC29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0939F6D-0E4B-499F-8AE1-2057275F6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610941"/>
            <a:ext cx="10597055" cy="298132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1CEE0D-6E1D-06BD-0296-63E5DB409B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850"/>
            <a:ext cx="10814050" cy="394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26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2ECD-C8AB-B3F1-4CE1-F71B7E1CC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248"/>
            <a:ext cx="10515600" cy="5924715"/>
          </a:xfrm>
        </p:spPr>
        <p:txBody>
          <a:bodyPr>
            <a:normAutofit fontScale="25000" lnSpcReduction="20000"/>
          </a:bodyPr>
          <a:lstStyle/>
          <a:p>
            <a:endParaRPr lang="nb-NO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 Melbye</a:t>
            </a: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nb-NO" sz="24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Senior Advisor  </a:t>
            </a:r>
            <a:r>
              <a:rPr lang="nb-NO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Normet</a:t>
            </a:r>
            <a:r>
              <a:rPr lang="nb-NO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International Ltd.</a:t>
            </a:r>
            <a:br>
              <a:rPr lang="nb-NO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 Melbye</a:t>
            </a:r>
            <a:r>
              <a:rPr lang="nb-NO" sz="8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nb-NO" sz="80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8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Senior Advisor  </a:t>
            </a:r>
            <a:r>
              <a:rPr lang="nb-NO" sz="8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Normet</a:t>
            </a:r>
            <a:r>
              <a:rPr lang="nb-NO" sz="8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International Ltd.</a:t>
            </a:r>
            <a:b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8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Rothusstrasse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21   </a:t>
            </a:r>
            <a:r>
              <a:rPr lang="nb-NO" sz="80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6331 </a:t>
            </a:r>
            <a:r>
              <a:rPr lang="nb-NO" sz="8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Hünenberg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</a:t>
            </a:r>
            <a:r>
              <a:rPr lang="nb-NO" sz="80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</a:t>
            </a:r>
            <a:r>
              <a:rPr lang="nb-NO" sz="8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Switzerlan</a:t>
            </a:r>
            <a:r>
              <a:rPr lang="nb-NO" sz="80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Mobile +41 79 449 8555</a:t>
            </a:r>
            <a:b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8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tom.melbye@normet.com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nb-NO" sz="8000" b="1" dirty="0">
                <a:solidFill>
                  <a:srgbClr val="D7001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nb-NO" sz="8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nb-NO" sz="8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www.normet.com</a:t>
            </a:r>
            <a:endParaRPr lang="en-GB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References for use of </a:t>
            </a:r>
            <a:r>
              <a:rPr lang="en-PH" sz="7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-silica in shotcrete ww for some big important projects  </a:t>
            </a: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b="1" i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</a:t>
            </a: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-silica is widely used in most of the big tunnel and Under Ground  projects world wide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estimate </a:t>
            </a:r>
            <a:r>
              <a:rPr lang="en-PH" sz="7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12-14Mio m3/year in UG projects ww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40% of this is with use of m </a:t>
            </a:r>
            <a:r>
              <a:rPr lang="en-PH" sz="7200" b="1" i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</a:t>
            </a: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-silica in the mixes 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 dosage is 5% of cement weight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few important projects ww added  </a:t>
            </a:r>
            <a:r>
              <a:rPr lang="en-PH" sz="7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microsilica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::</a:t>
            </a: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Gotthard railway tunnel in Switzerland - </a:t>
            </a:r>
          </a:p>
          <a:p>
            <a:pPr marL="0" lvl="0" indent="0" algn="ctr">
              <a:lnSpc>
                <a:spcPct val="107000"/>
              </a:lnSpc>
              <a:buNone/>
            </a:pPr>
            <a:r>
              <a:rPr lang="en-PH" sz="7200" b="1" i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PH" sz="7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 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shotcrete , normal concrete and tunnel segments </a:t>
            </a: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r>
              <a:rPr lang="en-PH" sz="7200" b="1" i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Crossrail</a:t>
            </a: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UK and tunnel projects around London last 20 years </a:t>
            </a:r>
            <a:endParaRPr lang="en-GB" sz="72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 and North Connex projects in Sydney ,Australia</a:t>
            </a:r>
            <a:endParaRPr lang="en-GB" sz="72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7200" b="1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Kiruna mine ,Sweden -  </a:t>
            </a:r>
            <a:r>
              <a:rPr lang="en-PH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250.000 m3/year shotcrete added </a:t>
            </a:r>
            <a:r>
              <a:rPr lang="en-PH" sz="7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microsilica</a:t>
            </a: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B717A-F392-EADB-1638-658FFB88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16" y="0"/>
            <a:ext cx="25844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14D435-D222-FC30-86CF-7698E6A1B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679" y="4804982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31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4575-6C77-5028-4AC5-53DC0FB3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PH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references for use of </a:t>
            </a:r>
            <a:r>
              <a:rPr lang="en-PH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</a:t>
            </a:r>
            <a:r>
              <a:rPr lang="en-PH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-silica in shotcrete</a:t>
            </a:r>
            <a:br>
              <a:rPr lang="en-PH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PH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see in my sprayed concrete book pages 59,61,64,66,67,69,70,71,76,80,81 and 108.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03FF8E-1F21-BD48-0B86-3FC23CDD7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263" y="1825625"/>
            <a:ext cx="3063473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D29A2-7A9C-62C5-149E-F8A8002E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349" y="3175878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2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D30B9-912C-B858-5332-070087356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GB" sz="2800" b="1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2800" b="1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BioM</a:t>
            </a:r>
            <a:r>
              <a:rPr lang="en-GB" sz="12800" b="1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-silica means Sustainability    </a:t>
            </a:r>
            <a:br>
              <a:rPr lang="en-GB" sz="128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GB" sz="9600" b="1" u="sng" dirty="0">
                <a:solidFill>
                  <a:srgbClr val="2E74B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Magne Sollie - Norway</a:t>
            </a:r>
            <a:r>
              <a:rPr lang="en-GB" sz="9600" b="1" dirty="0">
                <a:solidFill>
                  <a:srgbClr val="2E74B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GB" sz="9600" b="1" dirty="0">
                <a:solidFill>
                  <a:srgbClr val="2E74B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9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004790591594</a:t>
            </a:r>
            <a:r>
              <a:rPr lang="en-GB" sz="9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/ </a:t>
            </a:r>
            <a:r>
              <a:rPr lang="en-GB" sz="9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masolli@online.no</a:t>
            </a:r>
            <a:r>
              <a:rPr lang="en-PH" sz="9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9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9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9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http://solliesolution.no</a:t>
            </a:r>
            <a:endParaRPr lang="en-GB" sz="96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GB" sz="96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9600" b="1" i="1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Sustainability is to secure today's needs </a:t>
            </a:r>
          </a:p>
          <a:p>
            <a:pPr marL="0" indent="0" algn="ctr">
              <a:buNone/>
            </a:pPr>
            <a:r>
              <a:rPr lang="en-GB" sz="9600" b="1" i="1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without destroying </a:t>
            </a:r>
          </a:p>
          <a:p>
            <a:pPr marL="0" indent="0" algn="ctr">
              <a:buNone/>
            </a:pPr>
            <a:r>
              <a:rPr lang="en-GB" sz="9600" b="1" i="1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possibilities for future generations to have their needs met</a:t>
            </a: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."</a:t>
            </a:r>
          </a:p>
          <a:p>
            <a:pPr marL="0" indent="0" algn="ctr">
              <a:buNone/>
            </a:pPr>
            <a:endParaRPr lang="en-GB" sz="96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During the industrial revolution until today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most people's needs have increased in line with technical development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done by the current, old generation. 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This mostly, by refining the resources in ways that 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they become more accessible and beneficial to humanity.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This happened in overall communities 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i.e. food, energy, building materials, quality of life etc.</a:t>
            </a:r>
          </a:p>
          <a:p>
            <a:pPr marL="0" indent="0" algn="ctr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en-PH" sz="7000" b="1" i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7000" b="1" i="1" u="sng" dirty="0"/>
          </a:p>
        </p:txBody>
      </p:sp>
    </p:spTree>
    <p:extLst>
      <p:ext uri="{BB962C8B-B14F-4D97-AF65-F5344CB8AC3E}">
        <p14:creationId xmlns:p14="http://schemas.microsoft.com/office/powerpoint/2010/main" val="386877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F038-2379-832D-62A4-09DD5184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2944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BE02A-E668-A090-9EA3-F15B29175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971FF-1D23-2971-C68B-CAD4BB60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759"/>
            <a:ext cx="10765221" cy="59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7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88CE-7CE7-FCAE-844F-A0776DA34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9913"/>
            <a:ext cx="10515600" cy="6176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Sorry to say, developments of today goes</a:t>
            </a:r>
          </a:p>
          <a:p>
            <a:pPr marL="457200" lvl="1" indent="0">
              <a:buNone/>
            </a:pPr>
            <a:r>
              <a:rPr lang="en-GB" sz="92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GB" sz="92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the direction of exploiting the resources </a:t>
            </a:r>
          </a:p>
          <a:p>
            <a:pPr marL="457200" lvl="1" indent="0">
              <a:buNone/>
            </a:pPr>
            <a:endParaRPr lang="en-GB" sz="9200" b="1" i="1" u="sng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2"/>
            <a:r>
              <a:rPr lang="en-GB" sz="88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for personal and political gains </a:t>
            </a:r>
          </a:p>
          <a:p>
            <a:pPr lvl="2"/>
            <a:r>
              <a:rPr lang="en-GB" sz="88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with a short time horizon</a:t>
            </a:r>
            <a:r>
              <a:rPr lang="en-GB" sz="88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pPr marL="0" indent="0" algn="r">
              <a:buNone/>
            </a:pPr>
            <a:r>
              <a:rPr lang="en-GB" sz="8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especially within Energy, Oil production and IT</a:t>
            </a: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endParaRPr lang="en-GB" sz="96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Everyone is pushed to buy the latest  </a:t>
            </a:r>
          </a:p>
          <a:p>
            <a:pPr marL="457200" lvl="1" indent="0">
              <a:buNone/>
            </a:pPr>
            <a:r>
              <a:rPr lang="en-GB" sz="92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mobile phone and overpriced electricity and fuel. </a:t>
            </a:r>
            <a:endParaRPr lang="en-GB" sz="9600" b="1" i="1" u="sng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 algn="ctr"/>
            <a:r>
              <a:rPr lang="en-GB" sz="82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This to satisfy those people who do not stand for real sustainability</a:t>
            </a:r>
            <a:r>
              <a:rPr lang="en-GB" sz="92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pPr marL="457200" lvl="1" indent="0" algn="ctr">
              <a:buNone/>
            </a:pPr>
            <a:r>
              <a:rPr lang="en-GB" sz="92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but use the “sustainability” to carry out their dee</a:t>
            </a:r>
            <a:r>
              <a:rPr lang="en-GB" sz="9200" b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ds</a:t>
            </a:r>
            <a:r>
              <a:rPr lang="en-GB" sz="92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96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indent="0" algn="ctr">
              <a:buNone/>
            </a:pPr>
            <a:r>
              <a:rPr lang="en-GB" sz="74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Losers are "ordinary people", in lack of possibility and power to influence.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388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52149-7D27-E8D2-7918-DD0ABF0A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517"/>
            <a:ext cx="10515600" cy="59652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“New Normal”, however, brought extensive changes in focus</a:t>
            </a:r>
          </a:p>
          <a:p>
            <a:pPr lvl="1"/>
            <a:r>
              <a:rPr lang="en-GB" sz="96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fighting a rising level of CO</a:t>
            </a:r>
            <a:r>
              <a:rPr lang="en-GB" sz="9600" b="1" i="1" u="sng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GB" sz="96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in the atmosphere. </a:t>
            </a:r>
          </a:p>
          <a:p>
            <a:pPr lvl="2"/>
            <a:r>
              <a:rPr lang="en-GB" sz="96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most important substance in agriculture, forestry and green growth</a:t>
            </a:r>
            <a:r>
              <a:rPr lang="en-GB" sz="96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1371600" lvl="3" indent="0">
              <a:buNone/>
            </a:pPr>
            <a:endParaRPr lang="en-GB" sz="80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8000" b="1" i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CO</a:t>
            </a:r>
            <a:r>
              <a:rPr lang="en-GB" sz="8000" b="1" i="1" u="sng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   </a:t>
            </a: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now blamed for the overall climate change destroying the world</a:t>
            </a:r>
          </a:p>
          <a:p>
            <a:pPr marL="0" indent="0">
              <a:buNone/>
            </a:pPr>
            <a:r>
              <a:rPr lang="en-GB" sz="8000" b="1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en-GB" sz="80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Production of Portland cement release huge amount of CO</a:t>
            </a:r>
            <a:r>
              <a:rPr lang="en-GB" sz="8000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emissions into the atmosphere</a:t>
            </a:r>
          </a:p>
          <a:p>
            <a:pPr lvl="1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during burning limestone together with quartz and slate, </a:t>
            </a:r>
          </a:p>
          <a:p>
            <a:pPr lvl="3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large rotary kilns, at </a:t>
            </a:r>
            <a:r>
              <a:rPr lang="en-GB" sz="8000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appox</a:t>
            </a: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1450 degrees Celsius. </a:t>
            </a:r>
          </a:p>
          <a:p>
            <a:pPr marL="0" indent="0">
              <a:buNone/>
            </a:pP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This process creates clinker granules</a:t>
            </a:r>
          </a:p>
          <a:p>
            <a:pPr lvl="1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which grounded together with gypsum (plaster) ends up as Portland cement.</a:t>
            </a:r>
          </a:p>
          <a:p>
            <a:pPr marL="0" indent="0">
              <a:buNone/>
            </a:pP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Limestone is a mass of small petrified, compressed corals and molluscs </a:t>
            </a:r>
          </a:p>
          <a:p>
            <a:pPr lvl="1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that lived in the sea many millions of years ago. </a:t>
            </a:r>
          </a:p>
          <a:p>
            <a:pPr marL="0" indent="0">
              <a:buNone/>
            </a:pP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major part of limestone are carbon and oxygen,</a:t>
            </a:r>
          </a:p>
          <a:p>
            <a:pPr lvl="1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which when heavily heated pose the limestone into lime and CO</a:t>
            </a:r>
            <a:r>
              <a:rPr lang="en-GB" sz="8000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T</a:t>
            </a:r>
          </a:p>
          <a:p>
            <a:pPr marL="0" indent="0">
              <a:buNone/>
            </a:pPr>
            <a:r>
              <a:rPr lang="en-GB" sz="8000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herefor</a:t>
            </a:r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the emissions from cement production come mainly from this calcination process (about 60%),</a:t>
            </a:r>
          </a:p>
          <a:p>
            <a:pPr lvl="1"/>
            <a:r>
              <a:rPr lang="en-GB" sz="80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the rest comes from the fuel heating the kilns and finally transportation out into the sites.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039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8AF43-359C-FF2A-1C9C-286808FA2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509"/>
            <a:ext cx="10515600" cy="583045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Producing ordinary Portland Cement releases </a:t>
            </a:r>
          </a:p>
          <a:p>
            <a:pPr lvl="1"/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approximately 1 tonne of CO</a:t>
            </a:r>
            <a:r>
              <a:rPr lang="en-GB" sz="5100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per tonne of clinker if no measures are taken.  </a:t>
            </a:r>
          </a:p>
          <a:p>
            <a:pPr lvl="2"/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Around 40 % comes from fuel for burning, grinding etc and 60 % from decarbonisation of limestone to form clinker.</a:t>
            </a:r>
          </a:p>
          <a:p>
            <a:pPr marL="0" indent="0">
              <a:buNone/>
            </a:pP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By replacing Portland Cement with Micro Silica  / </a:t>
            </a:r>
            <a:r>
              <a:rPr lang="en-GB" sz="5100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FeM</a:t>
            </a: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- / </a:t>
            </a:r>
            <a:r>
              <a:rPr lang="en-GB" sz="5100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BioM</a:t>
            </a: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- Silica </a:t>
            </a:r>
            <a:r>
              <a:rPr lang="en-PH" sz="5100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GB" sz="47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 significant  decarbonation in concrete application/construction / final structures will be achieved.</a:t>
            </a:r>
          </a:p>
          <a:p>
            <a:pPr marL="0" indent="0">
              <a:buNone/>
            </a:pPr>
            <a:endParaRPr lang="en-GB" sz="51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figures of concrete structures this Means;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47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for every kg of </a:t>
            </a:r>
            <a:r>
              <a:rPr lang="en-GB" sz="4700" kern="15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BioM</a:t>
            </a:r>
            <a:r>
              <a:rPr lang="en-GB" sz="47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-silica we add, we reduce emissions by 5 kg of CO</a:t>
            </a:r>
            <a:r>
              <a:rPr lang="en-GB" sz="4700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2 .</a:t>
            </a:r>
            <a:endParaRPr lang="en-GB" sz="47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GB" sz="5100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en-GB" sz="5100" kern="15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1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normal concrete that is  </a:t>
            </a:r>
          </a:p>
          <a:p>
            <a:pPr lvl="1"/>
            <a:r>
              <a:rPr lang="en-GB" sz="4700" b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70 kg CO</a:t>
            </a:r>
            <a:r>
              <a:rPr lang="en-GB" sz="4700" b="1" u="sng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2-emmision </a:t>
            </a:r>
            <a:r>
              <a:rPr lang="en-GB" sz="4700" b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/1 m</a:t>
            </a:r>
            <a:r>
              <a:rPr lang="en-GB" sz="4700" b="1" u="sng" kern="150" baseline="30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GB" sz="47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lang="en-GB" sz="4700" b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7000 ton CO</a:t>
            </a:r>
            <a:r>
              <a:rPr lang="en-GB" sz="4700" b="1" u="sng" kern="150" baseline="-25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2-emmision</a:t>
            </a:r>
            <a:r>
              <a:rPr lang="en-GB" sz="4700" b="1" u="sng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/ 100,000 m</a:t>
            </a:r>
            <a:r>
              <a:rPr lang="en-GB" sz="4700" b="1" u="sng" kern="150" baseline="30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GB" sz="4700" kern="15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, </a:t>
            </a:r>
          </a:p>
          <a:p>
            <a:pPr lvl="2">
              <a:spcAft>
                <a:spcPts val="800"/>
              </a:spcAft>
            </a:pPr>
            <a:r>
              <a:rPr lang="en-GB" sz="4300" dirty="0">
                <a:effectLst/>
                <a:ea typeface="Calibri" panose="020F0502020204030204" pitchFamily="34" charset="0"/>
              </a:rPr>
              <a:t>all like 1,500 cars are CO</a:t>
            </a:r>
            <a:r>
              <a:rPr lang="en-GB" sz="4300" baseline="-25000" dirty="0">
                <a:effectLst/>
                <a:ea typeface="Calibri" panose="020F0502020204030204" pitchFamily="34" charset="0"/>
              </a:rPr>
              <a:t>2- </a:t>
            </a:r>
            <a:r>
              <a:rPr lang="en-GB" sz="4300" dirty="0">
                <a:effectLst/>
                <a:ea typeface="Calibri" panose="020F0502020204030204" pitchFamily="34" charset="0"/>
              </a:rPr>
              <a:t>released per year</a:t>
            </a:r>
            <a:r>
              <a:rPr lang="en-GB" sz="4300" dirty="0">
                <a:effectLst/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530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16A75-9DD9-86CA-65C2-2174C6D8E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28" y="0"/>
            <a:ext cx="11713944" cy="3264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E71B2-228E-5F3B-5181-D3553A805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3384893"/>
            <a:ext cx="11713943" cy="32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71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7E5D-31E8-C401-DA64-CDC9BDAD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449211"/>
            <a:ext cx="10515600" cy="6336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9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Philippine  Cement- production  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9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r">
              <a:buNone/>
            </a:pPr>
            <a:r>
              <a:rPr lang="en-PH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Roberto Caballero, Manila, Construction Materials Consultant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r">
              <a:buNone/>
            </a:pPr>
            <a:r>
              <a:rPr lang="en-PH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+63 969 181 8804 / </a:t>
            </a:r>
            <a:r>
              <a:rPr lang="en-PH" sz="9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rbrtcaballero@yahoo.com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r">
              <a:buNone/>
            </a:pPr>
            <a:r>
              <a:rPr lang="en-PH" sz="9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https://www.linkedin.com/in/roberto-caballero-0a3b4b14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PH" sz="9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estimated average commercial </a:t>
            </a:r>
            <a:endParaRPr lang="en-GB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9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 ;		</a:t>
            </a:r>
            <a:r>
              <a:rPr lang="en-PH" sz="9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PhP</a:t>
            </a:r>
            <a:r>
              <a:rPr lang="en-PH" sz="9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240 per 40 kg bag &gt;r @ </a:t>
            </a:r>
            <a:r>
              <a:rPr lang="en-PH" sz="9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PhP</a:t>
            </a:r>
            <a:r>
              <a:rPr lang="en-PH" sz="9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6,000 per ton</a:t>
            </a:r>
            <a:endParaRPr lang="en-GB" sz="9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8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quantity;	40Mt (Mt - million tons).</a:t>
            </a:r>
            <a:endParaRPr lang="en-GB" sz="88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3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86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footprint 	0.5 ~ 0.6 per 1,000 tons /  20 ~ 24 Mt in the atmosphere</a:t>
            </a:r>
            <a:r>
              <a:rPr lang="en-PH" sz="8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8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expected rise in cement consumption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PH" sz="9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 to the Build, Build, Build policy of the present administration</a:t>
            </a:r>
          </a:p>
          <a:p>
            <a:pPr lvl="3">
              <a:lnSpc>
                <a:spcPct val="107000"/>
              </a:lnSpc>
              <a:spcAft>
                <a:spcPts val="800"/>
              </a:spcAft>
            </a:pPr>
            <a:r>
              <a:rPr lang="en-PH" sz="86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carbon foot prints will proportionally increases</a:t>
            </a:r>
            <a:r>
              <a:rPr lang="en-PH" sz="8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8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9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not in line with the COP27 conference late last year in Egypt.</a:t>
            </a:r>
            <a:endParaRPr lang="en-GB" sz="9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573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BCF12-3C40-905A-9FCF-F3A1CD64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9"/>
            <a:ext cx="10515600" cy="603258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P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/</a:t>
            </a:r>
            <a:r>
              <a:rPr lang="en-PH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P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Silica -  </a:t>
            </a:r>
            <a:r>
              <a:rPr lang="en-PH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Use, Need and Benefits in the Philippines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P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-Silica used by the construction industry are imported.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price ; 		</a:t>
            </a:r>
            <a:r>
              <a:rPr lang="en-PH" sz="20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Php</a:t>
            </a:r>
            <a:r>
              <a:rPr lang="en-PH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800 per 20 kg bag /   @ </a:t>
            </a:r>
            <a:r>
              <a:rPr lang="en-PH" sz="20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PhP</a:t>
            </a:r>
            <a:r>
              <a:rPr lang="en-PH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40,000 per ton</a:t>
            </a:r>
            <a:endParaRPr lang="en-GB" sz="20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extent of use in the construction industry is basically in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compressive strength and high durability concrete mixes. </a:t>
            </a:r>
            <a:endParaRPr lang="en-GB" sz="20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rise buildings usually require very high compressive strength concrete mix designs</a:t>
            </a:r>
            <a:r>
              <a:rPr lang="en-P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P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Silica </a:t>
            </a: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also used during the construction of structure foundations especially where sulphate and chloride are present in the strata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Replacing 5 kg of cement</a:t>
            </a:r>
            <a:r>
              <a:rPr lang="en-P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kg /</a:t>
            </a:r>
            <a:r>
              <a:rPr lang="en-P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Ferro Micro Silica</a:t>
            </a:r>
            <a:r>
              <a:rPr lang="en-P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in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remarkable carbon footprints reduction in the concrete of structures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66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6C06-685D-084A-A859-4A3C5AD4D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9" y="295207"/>
            <a:ext cx="10515600" cy="638472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BioM</a:t>
            </a:r>
            <a:r>
              <a:rPr lang="en-P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Silica </a:t>
            </a:r>
            <a:r>
              <a:rPr lang="en-P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(mostly adjusted Rice Husk Ash</a:t>
            </a:r>
            <a:r>
              <a:rPr lang="en-PH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) </a:t>
            </a: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appear as a </a:t>
            </a: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biproduct, mostly treated and deposited as waste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marL="914400" lvl="2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Bio power plants, feed / fueled with most, rice husk</a:t>
            </a:r>
            <a:endParaRPr lang="en-GB" dirty="0"/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also be used on offshore structures to </a:t>
            </a:r>
          </a:p>
          <a:p>
            <a:pPr marL="914400" lvl="2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durability of concrete against chloride attack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 to its extreme fineness </a:t>
            </a:r>
            <a:r>
              <a:rPr lang="en-PH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PH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-Silica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replacement </a:t>
            </a:r>
          </a:p>
          <a:p>
            <a:pPr marL="457200" lvl="1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prevents autogenous cracking</a:t>
            </a:r>
          </a:p>
          <a:p>
            <a:pPr marL="914400" lvl="2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produces very durable concrete structures</a:t>
            </a:r>
            <a:endParaRPr lang="en-GB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adjusted ash, </a:t>
            </a:r>
            <a:r>
              <a:rPr lang="en-PH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PH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Silica </a:t>
            </a:r>
            <a:r>
              <a:rPr lang="en-PH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qualities</a:t>
            </a:r>
          </a:p>
          <a:p>
            <a:pPr marL="914400" lvl="2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satisfy international standard  as the similar</a:t>
            </a:r>
          </a:p>
          <a:p>
            <a:pPr marL="3200400" lvl="7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Silica frequent used </a:t>
            </a:r>
            <a:r>
              <a:rPr lang="en-PH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additive/ replacer to cement  in concrete structures worldwide.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10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3E2A3-0A40-6C68-C56D-290F9CB3C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135"/>
            <a:ext cx="10515600" cy="5820828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Disposing of untreated </a:t>
            </a:r>
            <a:r>
              <a:rPr lang="en-PH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P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silica </a:t>
            </a: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becomes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serious environmental issue in the nearby community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problems its use eliminates.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The European Norm for (ferro)micro silica </a:t>
            </a:r>
          </a:p>
          <a:p>
            <a:pPr marL="457200" lvl="1" indent="0"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cover Bio Micro Silica. </a:t>
            </a:r>
          </a:p>
          <a:p>
            <a:pPr marL="914400" lvl="2" indent="0"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convenor for the silica fume committee...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96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8E96-A4F8-BF47-A8E5-EA834548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760"/>
            <a:ext cx="10515600" cy="58112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</a:t>
            </a:r>
            <a:r>
              <a:rPr lang="en-PH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-Silica 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creates major benefits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collected, </a:t>
            </a: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bagged, labelled and marketed for use in concrete structures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especially those in the Build, Build, Build initiative by the DPWH and </a:t>
            </a:r>
            <a:r>
              <a:rPr lang="en-PH" sz="2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DOTr</a:t>
            </a: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sz="2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 carbon footprints </a:t>
            </a: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greatly reduced, structures decarbonized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farmers are getting 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income, more motivated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en-PH" sz="23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overall activity enhancing food production and food security for the humanity community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lvl="2" indent="0">
              <a:lnSpc>
                <a:spcPct val="107000"/>
              </a:lnSpc>
              <a:buNone/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Likewise, marketing is an added revenue 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power plant and the host community.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PH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additional income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generating employment for the marketing staff and connections.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P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reasons and incentives mentioned</a:t>
            </a:r>
          </a:p>
          <a:p>
            <a:pPr marL="914400" lvl="2" indent="0">
              <a:buNone/>
            </a:pPr>
            <a:r>
              <a:rPr lang="en-PH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remarkable decarbonizing achieved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marL="1371600" lvl="3" indent="0">
              <a:buNone/>
            </a:pPr>
            <a:r>
              <a:rPr lang="en-PH" sz="21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make it easy and very beneficial to invest in use of </a:t>
            </a:r>
            <a:r>
              <a:rPr lang="en-PH" sz="21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BioM</a:t>
            </a:r>
            <a:r>
              <a:rPr lang="en-PH" sz="2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Silica</a:t>
            </a:r>
            <a:endParaRPr lang="en-GB" sz="2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04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702AB7-981C-4F9D-9E39-AB91BA0D3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86" y="283636"/>
            <a:ext cx="11300059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FA3B1-96C8-5F30-76B9-FD09446A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6" y="3815255"/>
            <a:ext cx="11405937" cy="33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83732"/>
            <a:ext cx="8784168" cy="577426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Chemical Engineer with 40 years creating high quality and durable concrete Structures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Consultant on cement technology, making innovative and advanced formulation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Involved in producing renewable bio-energy and bio-fertilizers in farming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Pioneered the use of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-Silica, captured ferro silica fume (waste), for replacement of cement in concrete structures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endParaRPr lang="en-P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1710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Background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886D1-AF91-BC40-B415-60221CC85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589" y="375557"/>
            <a:ext cx="2299910" cy="2299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77CFF5-343D-5F46-A033-3ACF14972C35}"/>
              </a:ext>
            </a:extLst>
          </p:cNvPr>
          <p:cNvSpPr txBox="1"/>
          <p:nvPr/>
        </p:nvSpPr>
        <p:spPr>
          <a:xfrm>
            <a:off x="9306873" y="2830890"/>
            <a:ext cx="2895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200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Odd Magnus </a:t>
            </a:r>
            <a:r>
              <a:rPr lang="en-PH" sz="2200" dirty="0" err="1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Tjugum</a:t>
            </a:r>
            <a:endParaRPr lang="en-PH" sz="2200" dirty="0">
              <a:solidFill>
                <a:srgbClr val="002060"/>
              </a:solidFill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PH" sz="2200" i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President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D301-3867-DA4B-AF83-9E5C64CB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158" y="5977467"/>
            <a:ext cx="2014425" cy="6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32E103-DAB3-4151-DB61-92ECACBB3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54" y="0"/>
            <a:ext cx="10895798" cy="3773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6F773-5E93-127F-7F7B-5AAF1830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0" y="3841349"/>
            <a:ext cx="1119418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0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A1AD8-BD15-D601-13CE-AC7072D55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36" y="173255"/>
            <a:ext cx="11165304" cy="299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FF66B-D2A4-9708-2ED8-5AD0ED75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37" y="3428999"/>
            <a:ext cx="11261556" cy="32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083732"/>
            <a:ext cx="9204489" cy="5774267"/>
          </a:xfrm>
        </p:spPr>
        <p:txBody>
          <a:bodyPr>
            <a:normAutofit fontScale="70000" lnSpcReduction="20000"/>
          </a:bodyPr>
          <a:lstStyle/>
          <a:p>
            <a:pPr marL="320675" indent="-320675" algn="just">
              <a:lnSpc>
                <a:spcPct val="150000"/>
              </a:lnSpc>
            </a:pP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Operates primarily in the Scandinavian region</a:t>
            </a:r>
          </a:p>
          <a:p>
            <a:pPr marL="371475" indent="-371475" algn="just">
              <a:lnSpc>
                <a:spcPct val="150000"/>
              </a:lnSpc>
            </a:pP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“CMC” stands for “Crazy </a:t>
            </a:r>
            <a:r>
              <a:rPr lang="en-PH" dirty="0" err="1">
                <a:latin typeface="Calibri" panose="020F0502020204030204" pitchFamily="34" charset="0"/>
                <a:cs typeface="Calibri" panose="020F0502020204030204" pitchFamily="34" charset="0"/>
              </a:rPr>
              <a:t>Mens</a:t>
            </a: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 Club” = Crazy, but Right in Time for All</a:t>
            </a:r>
          </a:p>
          <a:p>
            <a:pPr marL="371475" indent="-371475" algn="just">
              <a:lnSpc>
                <a:spcPct val="150000"/>
              </a:lnSpc>
            </a:pP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Advocates decarbonized and no-waste concrete application; and environment-friendly construction solutions</a:t>
            </a:r>
          </a:p>
          <a:p>
            <a:pPr marL="371475" indent="-371475" algn="just">
              <a:lnSpc>
                <a:spcPct val="150000"/>
              </a:lnSpc>
            </a:pP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Has reliable technical expertise to make high durability replacement of cement; and verified knowledge out of decades of experience</a:t>
            </a:r>
          </a:p>
          <a:p>
            <a:pPr marL="320675" indent="-320675" algn="just">
              <a:lnSpc>
                <a:spcPct val="150000"/>
              </a:lnSpc>
            </a:pPr>
            <a:r>
              <a:rPr lang="en-PH" dirty="0">
                <a:latin typeface="Calibri" panose="020F0502020204030204" pitchFamily="34" charset="0"/>
                <a:cs typeface="Calibri" panose="020F0502020204030204" pitchFamily="34" charset="0"/>
              </a:rPr>
              <a:t>Projects worked on: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PH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Ambuklao</a:t>
            </a:r>
            <a:r>
              <a:rPr lang="en-PH" sz="1900" dirty="0">
                <a:latin typeface="Calibri" panose="020F0502020204030204" pitchFamily="34" charset="0"/>
                <a:cs typeface="Calibri" panose="020F0502020204030204" pitchFamily="34" charset="0"/>
              </a:rPr>
              <a:t> Dam, SN Aboitiz Power, Philippines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LNG tank constructions at Isle of GRAIN, UK</a:t>
            </a:r>
            <a:endParaRPr lang="en-PH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Adriatic LNG Terminal Project in Spain, concrete  work in Madrid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Snøhvit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, LNG tank construction ; Statoil, Hammerfest</a:t>
            </a:r>
            <a:endParaRPr lang="en-PH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Øresund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Tunnel Contractors, Copenhagen, sub sea tunnel construction</a:t>
            </a:r>
            <a:r>
              <a:rPr lang="en-PH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PH" sz="1900" dirty="0">
                <a:latin typeface="Calibri" panose="020F0502020204030204" pitchFamily="34" charset="0"/>
                <a:cs typeface="Calibri" panose="020F0502020204030204" pitchFamily="34" charset="0"/>
              </a:rPr>
              <a:t>Several Offshore platforms built by Norwegian contractors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900" dirty="0">
                <a:latin typeface="Calibri" panose="020F0502020204030204" pitchFamily="34" charset="0"/>
                <a:cs typeface="Calibri" panose="020F0502020204030204" pitchFamily="34" charset="0"/>
              </a:rPr>
              <a:t>Ekofisk </a:t>
            </a:r>
            <a:r>
              <a:rPr lang="nb-NO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nb-NO" sz="1900" dirty="0">
                <a:latin typeface="Calibri" panose="020F0502020204030204" pitchFamily="34" charset="0"/>
                <a:cs typeface="Calibri" panose="020F0502020204030204" pitchFamily="34" charset="0"/>
              </a:rPr>
              <a:t> Barrier</a:t>
            </a:r>
            <a:endParaRPr lang="en-PH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1710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Background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7CFF5-343D-5F46-A033-3ACF14972C35}"/>
              </a:ext>
            </a:extLst>
          </p:cNvPr>
          <p:cNvSpPr txBox="1"/>
          <p:nvPr/>
        </p:nvSpPr>
        <p:spPr>
          <a:xfrm>
            <a:off x="9648987" y="1781027"/>
            <a:ext cx="241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200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About</a:t>
            </a:r>
            <a:endParaRPr lang="en-PH" sz="2200" i="1" dirty="0">
              <a:solidFill>
                <a:srgbClr val="00206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/>
            <a:r>
              <a:rPr lang="en-PH" sz="2200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CMC Partners AS</a:t>
            </a:r>
            <a:endParaRPr lang="en-US" sz="2200" dirty="0">
              <a:solidFill>
                <a:srgbClr val="00206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D301-3867-DA4B-AF83-9E5C64CB1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783" y="863602"/>
            <a:ext cx="2260094" cy="778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D502A-BA2C-AB26-F857-9330D7DAA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22" y="4120054"/>
            <a:ext cx="4334535" cy="23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6275-7F5C-474E-99A0-27CB0AB1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525A1-9FF8-8960-8369-71814EED1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8AC6A-334D-8E1D-A0D1-33B4E9342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9" y="0"/>
            <a:ext cx="42566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8E867-8B08-2774-42E6-525053AAE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66" y="0"/>
            <a:ext cx="373333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0A29FE-EB38-FC8F-2BF7-8BD12625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04" y="139372"/>
            <a:ext cx="3983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50A93-EFDF-034F-8C73-72D00887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" y="1597024"/>
            <a:ext cx="9545682" cy="497962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Work Sans" pitchFamily="2" charset="77"/>
                <a:cs typeface="Calibri" panose="020F0502020204030204" pitchFamily="34" charset="0"/>
              </a:rPr>
              <a:t>Advocating sustainable construction solutions by promoting a circular economy model in the use of farm waste (i.e., rice husk) for renewable bio-energy, and using the ash as construction material.</a:t>
            </a:r>
          </a:p>
          <a:p>
            <a:pPr marL="357188" indent="-357188" algn="just">
              <a:lnSpc>
                <a:spcPct val="15000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Work Sans" pitchFamily="2" charset="77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Work Sans" pitchFamily="2" charset="77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Work Sans" pitchFamily="2" charset="77"/>
                <a:cs typeface="Calibri" panose="020F0502020204030204" pitchFamily="34" charset="0"/>
              </a:rPr>
              <a:t>Partnering with companies and institutions to join in this climate action initiative and promote decarbonized and no-waste concrete application.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1515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6420F4-0940-7D48-B91E-3EE6F3734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192" y="4843141"/>
            <a:ext cx="1368878" cy="1368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79659-2723-B348-99A1-B9E41B5B3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93" y="1727200"/>
            <a:ext cx="1437656" cy="1472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ADEC5-F881-410F-2614-1CC78F0AF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4" y="3632039"/>
            <a:ext cx="2260094" cy="778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2BDB6-64ED-41B2-FE25-AFBF1CA43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517" y="3429000"/>
            <a:ext cx="2260094" cy="112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ECAE-04F3-21A9-9733-4429EDF1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D67C8D-2AF8-887F-86DF-A553A2AB8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21" y="52552"/>
            <a:ext cx="4141075" cy="670833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4A9D2-C657-3619-E7E9-944EB0DC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939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54E5C-B70B-082F-BF0E-922E729D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718" y="7992"/>
            <a:ext cx="4141075" cy="67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4176F4-ECE6-A74E-BB5B-6581560958D0}"/>
              </a:ext>
            </a:extLst>
          </p:cNvPr>
          <p:cNvSpPr txBox="1"/>
          <p:nvPr/>
        </p:nvSpPr>
        <p:spPr>
          <a:xfrm>
            <a:off x="342899" y="375557"/>
            <a:ext cx="4185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need for SUSTAINABILITY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DE0D6-8740-4F40-9E16-F97D2EF635BF}"/>
              </a:ext>
            </a:extLst>
          </p:cNvPr>
          <p:cNvSpPr txBox="1">
            <a:spLocks/>
          </p:cNvSpPr>
          <p:nvPr/>
        </p:nvSpPr>
        <p:spPr>
          <a:xfrm>
            <a:off x="508000" y="1676401"/>
            <a:ext cx="10946748" cy="1693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indent="0" algn="ctr">
              <a:lnSpc>
                <a:spcPct val="150000"/>
              </a:lnSpc>
              <a:buNone/>
            </a:pPr>
            <a:r>
              <a:rPr lang="en-PH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increasing population and global economic growth </a:t>
            </a:r>
          </a:p>
          <a:p>
            <a:pPr marL="138112" indent="0" algn="ctr">
              <a:lnSpc>
                <a:spcPct val="150000"/>
              </a:lnSpc>
              <a:buNone/>
            </a:pPr>
            <a:r>
              <a:rPr lang="en-PH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led to increased consumption and an unsustainable high level of emissions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4D7C40-4A6D-264B-92E4-85294A3C9555}"/>
              </a:ext>
            </a:extLst>
          </p:cNvPr>
          <p:cNvSpPr txBox="1">
            <a:spLocks/>
          </p:cNvSpPr>
          <p:nvPr/>
        </p:nvSpPr>
        <p:spPr>
          <a:xfrm>
            <a:off x="508000" y="2607732"/>
            <a:ext cx="10946748" cy="1693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12" indent="0" algn="ctr">
              <a:lnSpc>
                <a:spcPct val="150000"/>
              </a:lnSpc>
              <a:buNone/>
            </a:pPr>
            <a:r>
              <a:rPr lang="en-PH" sz="3800" dirty="0">
                <a:latin typeface="Calibri" panose="020F0502020204030204" pitchFamily="34" charset="0"/>
                <a:cs typeface="Calibri" panose="020F0502020204030204" pitchFamily="34" charset="0"/>
              </a:rPr>
              <a:t>Emissions = Climate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09564-5E10-C497-3DB6-8967FACE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953" y="4962637"/>
            <a:ext cx="2260094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2914</Words>
  <Application>Microsoft Office PowerPoint</Application>
  <PresentationFormat>Widescreen</PresentationFormat>
  <Paragraphs>347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Antique Olive</vt:lpstr>
      <vt:lpstr>Arial</vt:lpstr>
      <vt:lpstr>Bergen Sans</vt:lpstr>
      <vt:lpstr>Book Antiqua</vt:lpstr>
      <vt:lpstr>Calibri</vt:lpstr>
      <vt:lpstr>Calibri Light</vt:lpstr>
      <vt:lpstr>Courier New</vt:lpstr>
      <vt:lpstr>Helvetica</vt:lpstr>
      <vt:lpstr>Symbol</vt:lpstr>
      <vt:lpstr>Work Sans</vt:lpstr>
      <vt:lpstr>Office Theme</vt:lpstr>
      <vt:lpstr>PowerPoint Presentation</vt:lpstr>
      <vt:lpstr>Sustainable Construction Solution  Decarbonized &amp; No-waste Concrete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Construction Solution</vt:lpstr>
      <vt:lpstr>PowerPoint Presentation</vt:lpstr>
      <vt:lpstr>PowerPoint Presentation</vt:lpstr>
      <vt:lpstr>PowerPoint Presentation</vt:lpstr>
      <vt:lpstr>References  FeM - Silica  is used in many important structures as the giant oil/gas platform Troll A in the North Sea  where 5% FeM - Silica by weight of cement is used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references for use of FeM-silica in shotcrete  see in my sprayed concrete book pages 59,61,64,66,67,69,70,71,76,80,81 and 108.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 ON  COURSE MORATORIUM</dc:title>
  <dc:creator>Microsoft Office User</dc:creator>
  <cp:lastModifiedBy>Odd Tjugum</cp:lastModifiedBy>
  <cp:revision>378</cp:revision>
  <dcterms:created xsi:type="dcterms:W3CDTF">2020-11-07T01:50:24Z</dcterms:created>
  <dcterms:modified xsi:type="dcterms:W3CDTF">2023-02-07T02:21:39Z</dcterms:modified>
</cp:coreProperties>
</file>